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82" r:id="rId7"/>
    <p:sldId id="283" r:id="rId8"/>
    <p:sldId id="261" r:id="rId9"/>
    <p:sldId id="262" r:id="rId10"/>
    <p:sldId id="274" r:id="rId11"/>
    <p:sldId id="275" r:id="rId12"/>
    <p:sldId id="276" r:id="rId13"/>
    <p:sldId id="263" r:id="rId14"/>
    <p:sldId id="264" r:id="rId15"/>
    <p:sldId id="265" r:id="rId16"/>
    <p:sldId id="266" r:id="rId17"/>
    <p:sldId id="267" r:id="rId18"/>
    <p:sldId id="277" r:id="rId19"/>
    <p:sldId id="278" r:id="rId20"/>
    <p:sldId id="268" r:id="rId21"/>
    <p:sldId id="269" r:id="rId22"/>
    <p:sldId id="280" r:id="rId23"/>
    <p:sldId id="281" r:id="rId24"/>
    <p:sldId id="279" r:id="rId25"/>
  </p:sldIdLst>
  <p:sldSz cx="9144000" cy="5143500" type="screen16x9"/>
  <p:notesSz cx="6858000" cy="9144000"/>
  <p:embeddedFontLst>
    <p:embeddedFont>
      <p:font typeface="Montserrat Black" panose="020B0604020202020204" charset="0"/>
      <p:bold r:id="rId27"/>
      <p:boldItalic r:id="rId28"/>
    </p:embeddedFont>
    <p:embeddedFont>
      <p:font typeface="Open Sans" panose="020B0604020202020204" charset="0"/>
      <p:bold r:id="rId29"/>
      <p:boldItalic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Open Sans Medium" panose="020B0604020202020204" charset="0"/>
      <p:regular r:id="rId35"/>
      <p:bold r:id="rId36"/>
      <p:italic r:id="rId37"/>
      <p:boldItalic r:id="rId38"/>
    </p:embeddedFont>
    <p:embeddedFont>
      <p:font typeface="Poppins" panose="020B060402020202020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36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5.fntdata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jpg>
</file>

<file path=ppt/media/image28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3095778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7f80fb073d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27f80fb073d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511548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7f80fb073d_2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27f80fb073d_2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204336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7f80fb073d_2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27f80fb073d_2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998429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7f80fb073d_2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27f80fb073d_2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473531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7f80fb073d_2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g27f80fb073d_2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566954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7f80fb073d_2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g27f80fb073d_2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799467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7f80fb073d_2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g27f80fb073d_2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83901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7f80fb073d_2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g27f80fb073d_2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324347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7f80fb073d_2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g27f80fb073d_2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65059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7f80fb073d_2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g27f80fb073d_2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93431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7f80fb073d_2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g27f80fb073d_2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916837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7f80fb073d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g27f80fb073d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9271643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7f80fb073d_2_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g27f80fb073d_2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010329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7f80fb073d_2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g27f80fb073d_2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48879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7f80fb073d_2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g27f80fb073d_2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816707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7f80fb073d_2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g27f80fb073d_2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11425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7f80fb073d_2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g27f80fb073d_2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1501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7f80fb073d_2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27f80fb073d_2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435598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7f80fb073d_2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27f80fb073d_2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47853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7f80fb073d_2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27f80fb073d_2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839534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7f80fb073d_2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27f80fb073d_2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40489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7f80fb073d_2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27f80fb073d_2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493369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7f80fb073d_2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7f80fb073d_2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794090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7f80fb073d_2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27f80fb073d_2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29616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2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body" idx="1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21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1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1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body" idx="1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2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body" idx="1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body" idx="2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body" idx="1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body" idx="2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body" idx="3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body" idx="4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body" idx="1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marL="1371600" lvl="2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marL="1828800" lvl="3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marL="2286000" lvl="4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marL="2743200" lvl="5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marL="3200400" lvl="6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marL="3657600" lvl="7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marL="4114800" lvl="8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body" idx="2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>
            <a:spLocks noGrp="1"/>
          </p:cNvSpPr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0"/>
          <p:cNvSpPr>
            <a:spLocks noGrp="1"/>
          </p:cNvSpPr>
          <p:nvPr>
            <p:ph type="pic" idx="2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0"/>
          <p:cNvSpPr txBox="1">
            <a:spLocks noGrp="1"/>
          </p:cNvSpPr>
          <p:nvPr>
            <p:ph type="body" idx="1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20" name="Google Shape;120;p20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9010F"/>
            </a:gs>
            <a:gs pos="40000">
              <a:srgbClr val="1E1422"/>
            </a:gs>
            <a:gs pos="100000">
              <a:srgbClr val="59EBFF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marR="0" lvl="0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700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jp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28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image" Target="../media/image1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/>
          <p:nvPr/>
        </p:nvSpPr>
        <p:spPr>
          <a:xfrm>
            <a:off x="4383560" y="197708"/>
            <a:ext cx="3936618" cy="3936618"/>
          </a:xfrm>
          <a:custGeom>
            <a:avLst/>
            <a:gdLst/>
            <a:ahLst/>
            <a:cxnLst/>
            <a:rect l="l" t="t" r="r" b="b"/>
            <a:pathLst>
              <a:path w="7873236" h="7873236" extrusionOk="0">
                <a:moveTo>
                  <a:pt x="0" y="0"/>
                </a:moveTo>
                <a:lnTo>
                  <a:pt x="7873236" y="0"/>
                </a:lnTo>
                <a:lnTo>
                  <a:pt x="7873236" y="7873236"/>
                </a:lnTo>
                <a:lnTo>
                  <a:pt x="0" y="78732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142" name="Google Shape;142;p23"/>
          <p:cNvGrpSpPr/>
          <p:nvPr/>
        </p:nvGrpSpPr>
        <p:grpSpPr>
          <a:xfrm>
            <a:off x="0" y="3252542"/>
            <a:ext cx="9143998" cy="1890958"/>
            <a:chOff x="0" y="-57150"/>
            <a:chExt cx="4816592" cy="996060"/>
          </a:xfrm>
        </p:grpSpPr>
        <p:sp>
          <p:nvSpPr>
            <p:cNvPr id="143" name="Google Shape;143;p23"/>
            <p:cNvSpPr/>
            <p:nvPr/>
          </p:nvSpPr>
          <p:spPr>
            <a:xfrm>
              <a:off x="0" y="0"/>
              <a:ext cx="4816592" cy="938910"/>
            </a:xfrm>
            <a:custGeom>
              <a:avLst/>
              <a:gdLst/>
              <a:ahLst/>
              <a:cxnLst/>
              <a:rect l="l" t="t" r="r" b="b"/>
              <a:pathLst>
                <a:path w="4816592" h="938910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938910"/>
                  </a:lnTo>
                  <a:lnTo>
                    <a:pt x="0" y="938910"/>
                  </a:lnTo>
                  <a:close/>
                </a:path>
              </a:pathLst>
            </a:custGeom>
            <a:solidFill>
              <a:srgbClr val="000000">
                <a:alpha val="64705"/>
              </a:srgbClr>
            </a:solidFill>
            <a:ln>
              <a:noFill/>
            </a:ln>
          </p:spPr>
        </p:sp>
        <p:sp>
          <p:nvSpPr>
            <p:cNvPr id="144" name="Google Shape;144;p23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p23"/>
          <p:cNvSpPr txBox="1"/>
          <p:nvPr/>
        </p:nvSpPr>
        <p:spPr>
          <a:xfrm>
            <a:off x="352150" y="3492168"/>
            <a:ext cx="8580300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b="1" dirty="0" smtClean="0">
                <a:solidFill>
                  <a:srgbClr val="2EDDD3"/>
                </a:solidFill>
                <a:latin typeface="Montserrat Black"/>
                <a:sym typeface="Montserrat Black"/>
              </a:rPr>
              <a:t>INSA</a:t>
            </a:r>
            <a:endParaRPr sz="700" dirty="0"/>
          </a:p>
        </p:txBody>
      </p:sp>
      <p:grpSp>
        <p:nvGrpSpPr>
          <p:cNvPr id="146" name="Google Shape;146;p23"/>
          <p:cNvGrpSpPr/>
          <p:nvPr/>
        </p:nvGrpSpPr>
        <p:grpSpPr>
          <a:xfrm>
            <a:off x="-36142" y="285526"/>
            <a:ext cx="2814269" cy="1651542"/>
            <a:chOff x="0" y="-57150"/>
            <a:chExt cx="1482413" cy="869950"/>
          </a:xfrm>
        </p:grpSpPr>
        <p:sp>
          <p:nvSpPr>
            <p:cNvPr id="147" name="Google Shape;147;p23"/>
            <p:cNvSpPr/>
            <p:nvPr/>
          </p:nvSpPr>
          <p:spPr>
            <a:xfrm>
              <a:off x="0" y="0"/>
              <a:ext cx="1482413" cy="140898"/>
            </a:xfrm>
            <a:custGeom>
              <a:avLst/>
              <a:gdLst/>
              <a:ahLst/>
              <a:cxnLst/>
              <a:rect l="l" t="t" r="r" b="b"/>
              <a:pathLst>
                <a:path w="1482413" h="140898" extrusionOk="0">
                  <a:moveTo>
                    <a:pt x="57770" y="0"/>
                  </a:moveTo>
                  <a:lnTo>
                    <a:pt x="1424643" y="0"/>
                  </a:lnTo>
                  <a:cubicBezTo>
                    <a:pt x="1439965" y="0"/>
                    <a:pt x="1454659" y="6086"/>
                    <a:pt x="1465493" y="16920"/>
                  </a:cubicBezTo>
                  <a:cubicBezTo>
                    <a:pt x="1476327" y="27754"/>
                    <a:pt x="1482413" y="42448"/>
                    <a:pt x="1482413" y="57770"/>
                  </a:cubicBezTo>
                  <a:lnTo>
                    <a:pt x="1482413" y="83128"/>
                  </a:lnTo>
                  <a:cubicBezTo>
                    <a:pt x="1482413" y="115033"/>
                    <a:pt x="1456548" y="140898"/>
                    <a:pt x="1424643" y="140898"/>
                  </a:cubicBezTo>
                  <a:lnTo>
                    <a:pt x="57770" y="140898"/>
                  </a:lnTo>
                  <a:cubicBezTo>
                    <a:pt x="42448" y="140898"/>
                    <a:pt x="27754" y="134811"/>
                    <a:pt x="16920" y="123977"/>
                  </a:cubicBezTo>
                  <a:cubicBezTo>
                    <a:pt x="6086" y="113143"/>
                    <a:pt x="0" y="98449"/>
                    <a:pt x="0" y="83128"/>
                  </a:cubicBezTo>
                  <a:lnTo>
                    <a:pt x="0" y="57770"/>
                  </a:lnTo>
                  <a:cubicBezTo>
                    <a:pt x="0" y="42448"/>
                    <a:pt x="6086" y="27754"/>
                    <a:pt x="16920" y="16920"/>
                  </a:cubicBezTo>
                  <a:cubicBezTo>
                    <a:pt x="27754" y="6086"/>
                    <a:pt x="42448" y="0"/>
                    <a:pt x="57770" y="0"/>
                  </a:cubicBezTo>
                  <a:close/>
                </a:path>
              </a:pathLst>
            </a:custGeom>
            <a:solidFill>
              <a:srgbClr val="2EDDD3">
                <a:alpha val="74901"/>
              </a:srgbClr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3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71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9" name="Google Shape;149;p23"/>
          <p:cNvSpPr txBox="1"/>
          <p:nvPr/>
        </p:nvSpPr>
        <p:spPr>
          <a:xfrm>
            <a:off x="495834" y="411004"/>
            <a:ext cx="1952981" cy="258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b="0" i="0" u="none" strike="noStrike" cap="none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prepared by: Ababiya Tujuma</a:t>
            </a:r>
            <a:endParaRPr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0" name="Google Shape;150;p23"/>
          <p:cNvSpPr/>
          <p:nvPr/>
        </p:nvSpPr>
        <p:spPr>
          <a:xfrm>
            <a:off x="7413950" y="2899924"/>
            <a:ext cx="906227" cy="905095"/>
          </a:xfrm>
          <a:custGeom>
            <a:avLst/>
            <a:gdLst/>
            <a:ahLst/>
            <a:cxnLst/>
            <a:rect l="l" t="t" r="r" b="b"/>
            <a:pathLst>
              <a:path w="1812455" h="1810189" extrusionOk="0">
                <a:moveTo>
                  <a:pt x="0" y="0"/>
                </a:moveTo>
                <a:lnTo>
                  <a:pt x="1812455" y="0"/>
                </a:lnTo>
                <a:lnTo>
                  <a:pt x="1812455" y="1810189"/>
                </a:lnTo>
                <a:lnTo>
                  <a:pt x="0" y="181018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1" name="Google Shape;151;p23"/>
          <p:cNvSpPr/>
          <p:nvPr/>
        </p:nvSpPr>
        <p:spPr>
          <a:xfrm>
            <a:off x="7883855" y="-2865410"/>
            <a:ext cx="4006787" cy="4114800"/>
          </a:xfrm>
          <a:custGeom>
            <a:avLst/>
            <a:gdLst/>
            <a:ahLst/>
            <a:cxnLst/>
            <a:rect l="l" t="t" r="r" b="b"/>
            <a:pathLst>
              <a:path w="8013573" h="8229600" extrusionOk="0">
                <a:moveTo>
                  <a:pt x="0" y="0"/>
                </a:moveTo>
                <a:lnTo>
                  <a:pt x="8013573" y="0"/>
                </a:lnTo>
                <a:lnTo>
                  <a:pt x="80135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2" name="Google Shape;152;p23"/>
          <p:cNvSpPr/>
          <p:nvPr/>
        </p:nvSpPr>
        <p:spPr>
          <a:xfrm rot="9241650">
            <a:off x="-2780546" y="540096"/>
            <a:ext cx="2977044" cy="2924945"/>
          </a:xfrm>
          <a:custGeom>
            <a:avLst/>
            <a:gdLst/>
            <a:ahLst/>
            <a:cxnLst/>
            <a:rect l="l" t="t" r="r" b="b"/>
            <a:pathLst>
              <a:path w="5954087" h="5849890" extrusionOk="0">
                <a:moveTo>
                  <a:pt x="0" y="0"/>
                </a:moveTo>
                <a:lnTo>
                  <a:pt x="5954087" y="0"/>
                </a:lnTo>
                <a:lnTo>
                  <a:pt x="5954087" y="5849891"/>
                </a:lnTo>
                <a:lnTo>
                  <a:pt x="0" y="58498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3" name="Google Shape;153;p23"/>
          <p:cNvSpPr/>
          <p:nvPr/>
        </p:nvSpPr>
        <p:spPr>
          <a:xfrm>
            <a:off x="1899262" y="2051830"/>
            <a:ext cx="917227" cy="1033495"/>
          </a:xfrm>
          <a:custGeom>
            <a:avLst/>
            <a:gdLst/>
            <a:ahLst/>
            <a:cxnLst/>
            <a:rect l="l" t="t" r="r" b="b"/>
            <a:pathLst>
              <a:path w="1834454" h="2066990" extrusionOk="0">
                <a:moveTo>
                  <a:pt x="0" y="0"/>
                </a:moveTo>
                <a:lnTo>
                  <a:pt x="1834453" y="0"/>
                </a:lnTo>
                <a:lnTo>
                  <a:pt x="1834453" y="2066990"/>
                </a:lnTo>
                <a:lnTo>
                  <a:pt x="0" y="20669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2045" y="915895"/>
            <a:ext cx="2619647" cy="252202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/>
          </a:scene3d>
          <a:sp3d>
            <a:bevelT/>
            <a:bevelB/>
          </a:sp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9"/>
          <p:cNvSpPr txBox="1"/>
          <p:nvPr/>
        </p:nvSpPr>
        <p:spPr>
          <a:xfrm>
            <a:off x="266700" y="1781685"/>
            <a:ext cx="6496493" cy="3200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Local Group Policy </a:t>
            </a:r>
            <a:r>
              <a:rPr lang="en-US" sz="1600" b="1" u="sng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Objects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sz="1600" b="1" dirty="0"/>
              <a:t> </a:t>
            </a:r>
            <a:r>
              <a:rPr lang="en-US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policy 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settings that only apply to the local computer and to the users who log on to that computer. </a:t>
            </a:r>
            <a:endParaRPr lang="en-US" sz="16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6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u="sng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Non-local </a:t>
            </a: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Policy </a:t>
            </a:r>
            <a:r>
              <a:rPr lang="en-US" sz="1600" b="1" u="sng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Objects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used 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policy settings have to apply to one or more Windows computers or users. </a:t>
            </a:r>
            <a:endParaRPr lang="en-US" sz="16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ü"/>
            </a:pPr>
            <a:endParaRPr lang="en-US" sz="16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Starter Group Policy </a:t>
            </a:r>
            <a:r>
              <a:rPr lang="en-US" sz="1600" b="1" u="sng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Objects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sz="1600" b="1" dirty="0"/>
              <a:t> 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Introduced in Windows Server 2008, starter GPOs are templates for Group Policy settings. </a:t>
            </a:r>
            <a:endParaRPr lang="en-US" sz="16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ü"/>
            </a:pP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ü"/>
            </a:pP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5" name="Google Shape;255;p29"/>
          <p:cNvSpPr/>
          <p:nvPr/>
        </p:nvSpPr>
        <p:spPr>
          <a:xfrm rot="-1651825">
            <a:off x="-2744409" y="-2902687"/>
            <a:ext cx="3831907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5" y="0"/>
                </a:lnTo>
                <a:lnTo>
                  <a:pt x="76638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56" name="Google Shape;256;p29"/>
          <p:cNvSpPr/>
          <p:nvPr/>
        </p:nvSpPr>
        <p:spPr>
          <a:xfrm rot="-1651825">
            <a:off x="8518380" y="-2367739"/>
            <a:ext cx="3831907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5" y="0"/>
                </a:lnTo>
                <a:lnTo>
                  <a:pt x="76638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57" name="Google Shape;257;p29"/>
          <p:cNvSpPr txBox="1"/>
          <p:nvPr/>
        </p:nvSpPr>
        <p:spPr>
          <a:xfrm>
            <a:off x="2466753" y="1114988"/>
            <a:ext cx="531760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of GPOs</a:t>
            </a: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4473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9"/>
          <p:cNvSpPr txBox="1"/>
          <p:nvPr/>
        </p:nvSpPr>
        <p:spPr>
          <a:xfrm>
            <a:off x="266700" y="1781685"/>
            <a:ext cx="6496493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85750" indent="-285750">
              <a:buClr>
                <a:schemeClr val="bg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Active Directory Users and Computers console is best known as a tool for user account creation and </a:t>
            </a:r>
            <a:r>
              <a:rPr lang="en-US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</a:p>
          <a:p>
            <a:pPr>
              <a:buClr>
                <a:schemeClr val="bg1"/>
              </a:buClr>
              <a:buSzPct val="120000"/>
            </a:pPr>
            <a:endParaRPr lang="en-US" sz="16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bg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lso used to 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and manage other types of Active Directory objects. These objects include groups, computers, contacts, printers, and shared folders.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ü"/>
            </a:pP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5" name="Google Shape;255;p29"/>
          <p:cNvSpPr/>
          <p:nvPr/>
        </p:nvSpPr>
        <p:spPr>
          <a:xfrm rot="-1651825">
            <a:off x="-2099173" y="-3077170"/>
            <a:ext cx="3831907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5" y="0"/>
                </a:lnTo>
                <a:lnTo>
                  <a:pt x="76638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56" name="Google Shape;256;p29"/>
          <p:cNvSpPr/>
          <p:nvPr/>
        </p:nvSpPr>
        <p:spPr>
          <a:xfrm rot="-1651825">
            <a:off x="8500715" y="-2057401"/>
            <a:ext cx="3831907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5" y="0"/>
                </a:lnTo>
                <a:lnTo>
                  <a:pt x="76638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57" name="Google Shape;257;p29"/>
          <p:cNvSpPr txBox="1"/>
          <p:nvPr/>
        </p:nvSpPr>
        <p:spPr>
          <a:xfrm>
            <a:off x="2466753" y="1114988"/>
            <a:ext cx="5317608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Users and Computers</a:t>
            </a:r>
          </a:p>
          <a:p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568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9"/>
          <p:cNvSpPr txBox="1"/>
          <p:nvPr/>
        </p:nvSpPr>
        <p:spPr>
          <a:xfrm>
            <a:off x="436821" y="2423757"/>
            <a:ext cx="6825216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85750" indent="-285750">
              <a:buClr>
                <a:schemeClr val="bg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Active Directory replication is the process by which the changes that originate on one domain controller are automatically transferred to other domain controllers that store the same data.</a:t>
            </a:r>
          </a:p>
        </p:txBody>
      </p:sp>
      <p:sp>
        <p:nvSpPr>
          <p:cNvPr id="255" name="Google Shape;255;p29"/>
          <p:cNvSpPr/>
          <p:nvPr/>
        </p:nvSpPr>
        <p:spPr>
          <a:xfrm rot="-1651825">
            <a:off x="-2063922" y="-3269663"/>
            <a:ext cx="3831907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5" y="0"/>
                </a:lnTo>
                <a:lnTo>
                  <a:pt x="76638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56" name="Google Shape;256;p29"/>
          <p:cNvSpPr/>
          <p:nvPr/>
        </p:nvSpPr>
        <p:spPr>
          <a:xfrm rot="-1651825">
            <a:off x="8764453" y="-2261413"/>
            <a:ext cx="3831907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5" y="0"/>
                </a:lnTo>
                <a:lnTo>
                  <a:pt x="76638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57" name="Google Shape;257;p29"/>
          <p:cNvSpPr txBox="1"/>
          <p:nvPr/>
        </p:nvSpPr>
        <p:spPr>
          <a:xfrm>
            <a:off x="1862220" y="1497760"/>
            <a:ext cx="531760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Domain </a:t>
            </a:r>
            <a:r>
              <a:rPr lang="en-US" sz="1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replication</a:t>
            </a: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938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3" name="Google Shape;263;p30"/>
          <p:cNvGrpSpPr/>
          <p:nvPr/>
        </p:nvGrpSpPr>
        <p:grpSpPr>
          <a:xfrm>
            <a:off x="1348874" y="1461950"/>
            <a:ext cx="6446253" cy="2710121"/>
            <a:chOff x="0" y="-57150"/>
            <a:chExt cx="3395557" cy="1427553"/>
          </a:xfrm>
        </p:grpSpPr>
        <p:sp>
          <p:nvSpPr>
            <p:cNvPr id="264" name="Google Shape;264;p30"/>
            <p:cNvSpPr/>
            <p:nvPr/>
          </p:nvSpPr>
          <p:spPr>
            <a:xfrm>
              <a:off x="0" y="0"/>
              <a:ext cx="3395557" cy="1370403"/>
            </a:xfrm>
            <a:custGeom>
              <a:avLst/>
              <a:gdLst/>
              <a:ahLst/>
              <a:cxnLst/>
              <a:rect l="l" t="t" r="r" b="b"/>
              <a:pathLst>
                <a:path w="3395557" h="1370403" extrusionOk="0">
                  <a:moveTo>
                    <a:pt x="31226" y="0"/>
                  </a:moveTo>
                  <a:lnTo>
                    <a:pt x="3364331" y="0"/>
                  </a:lnTo>
                  <a:cubicBezTo>
                    <a:pt x="3372613" y="0"/>
                    <a:pt x="3380555" y="3290"/>
                    <a:pt x="3386411" y="9146"/>
                  </a:cubicBezTo>
                  <a:cubicBezTo>
                    <a:pt x="3392267" y="15002"/>
                    <a:pt x="3395557" y="22944"/>
                    <a:pt x="3395557" y="31226"/>
                  </a:cubicBezTo>
                  <a:lnTo>
                    <a:pt x="3395557" y="1339177"/>
                  </a:lnTo>
                  <a:cubicBezTo>
                    <a:pt x="3395557" y="1347459"/>
                    <a:pt x="3392267" y="1355402"/>
                    <a:pt x="3386411" y="1361258"/>
                  </a:cubicBezTo>
                  <a:cubicBezTo>
                    <a:pt x="3380555" y="1367114"/>
                    <a:pt x="3372613" y="1370403"/>
                    <a:pt x="3364331" y="1370403"/>
                  </a:cubicBezTo>
                  <a:lnTo>
                    <a:pt x="31226" y="1370403"/>
                  </a:lnTo>
                  <a:cubicBezTo>
                    <a:pt x="13980" y="1370403"/>
                    <a:pt x="0" y="1356423"/>
                    <a:pt x="0" y="1339177"/>
                  </a:cubicBezTo>
                  <a:lnTo>
                    <a:pt x="0" y="31226"/>
                  </a:lnTo>
                  <a:cubicBezTo>
                    <a:pt x="0" y="22944"/>
                    <a:pt x="3290" y="15002"/>
                    <a:pt x="9146" y="9146"/>
                  </a:cubicBezTo>
                  <a:cubicBezTo>
                    <a:pt x="15002" y="3290"/>
                    <a:pt x="22944" y="0"/>
                    <a:pt x="31226" y="0"/>
                  </a:cubicBezTo>
                  <a:close/>
                </a:path>
              </a:pathLst>
            </a:custGeom>
            <a:gradFill>
              <a:gsLst>
                <a:gs pos="0">
                  <a:srgbClr val="19010F">
                    <a:alpha val="50980"/>
                  </a:srgbClr>
                </a:gs>
                <a:gs pos="100000">
                  <a:srgbClr val="2E747D">
                    <a:alpha val="5098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0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6" name="Google Shape;266;p30"/>
          <p:cNvSpPr/>
          <p:nvPr/>
        </p:nvSpPr>
        <p:spPr>
          <a:xfrm>
            <a:off x="514350" y="2051643"/>
            <a:ext cx="1641283" cy="1639231"/>
          </a:xfrm>
          <a:custGeom>
            <a:avLst/>
            <a:gdLst/>
            <a:ahLst/>
            <a:cxnLst/>
            <a:rect l="l" t="t" r="r" b="b"/>
            <a:pathLst>
              <a:path w="3282565" h="3278462" extrusionOk="0">
                <a:moveTo>
                  <a:pt x="0" y="0"/>
                </a:moveTo>
                <a:lnTo>
                  <a:pt x="3282565" y="0"/>
                </a:lnTo>
                <a:lnTo>
                  <a:pt x="3282565" y="3278462"/>
                </a:lnTo>
                <a:lnTo>
                  <a:pt x="0" y="32784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67" name="Google Shape;267;p30"/>
          <p:cNvSpPr/>
          <p:nvPr/>
        </p:nvSpPr>
        <p:spPr>
          <a:xfrm>
            <a:off x="-2170430" y="-1168149"/>
            <a:ext cx="2977044" cy="2924945"/>
          </a:xfrm>
          <a:custGeom>
            <a:avLst/>
            <a:gdLst/>
            <a:ahLst/>
            <a:cxnLst/>
            <a:rect l="l" t="t" r="r" b="b"/>
            <a:pathLst>
              <a:path w="5954087" h="5849890" extrusionOk="0">
                <a:moveTo>
                  <a:pt x="0" y="0"/>
                </a:moveTo>
                <a:lnTo>
                  <a:pt x="5954087" y="0"/>
                </a:lnTo>
                <a:lnTo>
                  <a:pt x="5954087" y="5849890"/>
                </a:lnTo>
                <a:lnTo>
                  <a:pt x="0" y="5849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68" name="Google Shape;268;p30"/>
          <p:cNvSpPr/>
          <p:nvPr/>
        </p:nvSpPr>
        <p:spPr>
          <a:xfrm>
            <a:off x="7655479" y="-1096977"/>
            <a:ext cx="2977043" cy="2924945"/>
          </a:xfrm>
          <a:custGeom>
            <a:avLst/>
            <a:gdLst/>
            <a:ahLst/>
            <a:cxnLst/>
            <a:rect l="l" t="t" r="r" b="b"/>
            <a:pathLst>
              <a:path w="5954087" h="5849890" extrusionOk="0">
                <a:moveTo>
                  <a:pt x="0" y="0"/>
                </a:moveTo>
                <a:lnTo>
                  <a:pt x="5954086" y="0"/>
                </a:lnTo>
                <a:lnTo>
                  <a:pt x="5954086" y="5849890"/>
                </a:lnTo>
                <a:lnTo>
                  <a:pt x="0" y="5849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69" name="Google Shape;269;p30"/>
          <p:cNvSpPr txBox="1"/>
          <p:nvPr/>
        </p:nvSpPr>
        <p:spPr>
          <a:xfrm>
            <a:off x="2855690" y="2542450"/>
            <a:ext cx="4411200" cy="846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55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Hypervisor</a:t>
            </a:r>
            <a:endParaRPr lang="en-US" sz="55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1" name="Google Shape;271;p30"/>
          <p:cNvSpPr txBox="1"/>
          <p:nvPr/>
        </p:nvSpPr>
        <p:spPr>
          <a:xfrm>
            <a:off x="677926" y="2405352"/>
            <a:ext cx="1314130" cy="879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sz="7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1"/>
          <p:cNvSpPr/>
          <p:nvPr/>
        </p:nvSpPr>
        <p:spPr>
          <a:xfrm>
            <a:off x="-1635744" y="-1611976"/>
            <a:ext cx="3739325" cy="4114800"/>
          </a:xfrm>
          <a:custGeom>
            <a:avLst/>
            <a:gdLst/>
            <a:ahLst/>
            <a:cxnLst/>
            <a:rect l="l" t="t" r="r" b="b"/>
            <a:pathLst>
              <a:path w="7478649" h="8229600" extrusionOk="0">
                <a:moveTo>
                  <a:pt x="0" y="0"/>
                </a:moveTo>
                <a:lnTo>
                  <a:pt x="7478649" y="0"/>
                </a:lnTo>
                <a:lnTo>
                  <a:pt x="747864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76" name="Google Shape;276;p31"/>
          <p:cNvSpPr/>
          <p:nvPr/>
        </p:nvSpPr>
        <p:spPr>
          <a:xfrm rot="-1784206">
            <a:off x="5238399" y="4608127"/>
            <a:ext cx="856842" cy="860067"/>
          </a:xfrm>
          <a:custGeom>
            <a:avLst/>
            <a:gdLst/>
            <a:ahLst/>
            <a:cxnLst/>
            <a:rect l="l" t="t" r="r" b="b"/>
            <a:pathLst>
              <a:path w="1713684" h="1720134" extrusionOk="0">
                <a:moveTo>
                  <a:pt x="0" y="0"/>
                </a:moveTo>
                <a:lnTo>
                  <a:pt x="1713684" y="0"/>
                </a:lnTo>
                <a:lnTo>
                  <a:pt x="1713684" y="1720134"/>
                </a:lnTo>
                <a:lnTo>
                  <a:pt x="0" y="17201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78" name="Google Shape;278;p31"/>
          <p:cNvSpPr/>
          <p:nvPr/>
        </p:nvSpPr>
        <p:spPr>
          <a:xfrm>
            <a:off x="8430308" y="-2610293"/>
            <a:ext cx="3605593" cy="4114800"/>
          </a:xfrm>
          <a:custGeom>
            <a:avLst/>
            <a:gdLst/>
            <a:ahLst/>
            <a:cxnLst/>
            <a:rect l="l" t="t" r="r" b="b"/>
            <a:pathLst>
              <a:path w="7211187" h="8229600" extrusionOk="0">
                <a:moveTo>
                  <a:pt x="0" y="0"/>
                </a:moveTo>
                <a:lnTo>
                  <a:pt x="7211187" y="0"/>
                </a:lnTo>
                <a:lnTo>
                  <a:pt x="721118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4792" y="1127051"/>
            <a:ext cx="3743386" cy="3067522"/>
          </a:xfrm>
        </p:spPr>
        <p:txBody>
          <a:bodyPr/>
          <a:lstStyle/>
          <a:p>
            <a:pPr>
              <a:buClr>
                <a:schemeClr val="bg1"/>
              </a:buClr>
              <a:buSzPct val="130000"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hypervisor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also known as a virtual machine monitor or </a:t>
            </a:r>
            <a:r>
              <a:rPr lang="en-US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VMM</a:t>
            </a:r>
          </a:p>
          <a:p>
            <a:pPr marL="139700" indent="0">
              <a:buClr>
                <a:schemeClr val="bg1"/>
              </a:buClr>
              <a:buSzPct val="130000"/>
              <a:buNone/>
            </a:pPr>
            <a:endParaRPr lang="en-US" sz="16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bg1"/>
              </a:buClr>
              <a:buSzPct val="130000"/>
            </a:pPr>
            <a:r>
              <a:rPr lang="en-US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 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that creates and runs virtual machines (VMs). </a:t>
            </a:r>
            <a:endParaRPr lang="en-US" sz="16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9700" indent="0">
              <a:buClr>
                <a:schemeClr val="bg1"/>
              </a:buClr>
              <a:buSzPct val="130000"/>
              <a:buNone/>
            </a:pPr>
            <a:endParaRPr lang="en-US" sz="16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bg1"/>
              </a:buClr>
              <a:buSzPct val="130000"/>
            </a:pPr>
            <a:r>
              <a:rPr lang="en-US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hypervisor allows one host computer to support multiple guest VMs by virtually sharing its resources, such as memory and processing. </a:t>
            </a:r>
          </a:p>
          <a:p>
            <a:pPr>
              <a:buClr>
                <a:schemeClr val="bg1"/>
              </a:buClr>
              <a:buSzPct val="130000"/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88" name="Google Shape;288;p31"/>
          <p:cNvPicPr preferRelativeResize="0"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7302" y="1350335"/>
            <a:ext cx="3189768" cy="262624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>
          <a:xfrm>
            <a:off x="4461244" y="1127051"/>
            <a:ext cx="4076699" cy="3067522"/>
          </a:xfrm>
        </p:spPr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2"/>
          <p:cNvSpPr/>
          <p:nvPr/>
        </p:nvSpPr>
        <p:spPr>
          <a:xfrm>
            <a:off x="1284031" y="-1072361"/>
            <a:ext cx="1528138" cy="1528138"/>
          </a:xfrm>
          <a:custGeom>
            <a:avLst/>
            <a:gdLst/>
            <a:ahLst/>
            <a:cxnLst/>
            <a:rect l="l" t="t" r="r" b="b"/>
            <a:pathLst>
              <a:path w="3056276" h="3056276" extrusionOk="0">
                <a:moveTo>
                  <a:pt x="0" y="0"/>
                </a:moveTo>
                <a:lnTo>
                  <a:pt x="3056276" y="0"/>
                </a:lnTo>
                <a:lnTo>
                  <a:pt x="3056276" y="3056276"/>
                </a:lnTo>
                <a:lnTo>
                  <a:pt x="0" y="30562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97" name="Google Shape;297;p32"/>
          <p:cNvSpPr/>
          <p:nvPr/>
        </p:nvSpPr>
        <p:spPr>
          <a:xfrm>
            <a:off x="7116847" y="4731485"/>
            <a:ext cx="2480683" cy="3076816"/>
          </a:xfrm>
          <a:custGeom>
            <a:avLst/>
            <a:gdLst/>
            <a:ahLst/>
            <a:cxnLst/>
            <a:rect l="l" t="t" r="r" b="b"/>
            <a:pathLst>
              <a:path w="4961366" h="6153632" extrusionOk="0">
                <a:moveTo>
                  <a:pt x="0" y="0"/>
                </a:moveTo>
                <a:lnTo>
                  <a:pt x="4961366" y="0"/>
                </a:lnTo>
                <a:lnTo>
                  <a:pt x="4961366" y="6153632"/>
                </a:lnTo>
                <a:lnTo>
                  <a:pt x="0" y="61536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99" name="Google Shape;299;p32"/>
          <p:cNvSpPr/>
          <p:nvPr/>
        </p:nvSpPr>
        <p:spPr>
          <a:xfrm>
            <a:off x="-1263695" y="4648296"/>
            <a:ext cx="1926176" cy="2198204"/>
          </a:xfrm>
          <a:custGeom>
            <a:avLst/>
            <a:gdLst/>
            <a:ahLst/>
            <a:cxnLst/>
            <a:rect l="l" t="t" r="r" b="b"/>
            <a:pathLst>
              <a:path w="3852352" h="4396408" extrusionOk="0">
                <a:moveTo>
                  <a:pt x="0" y="0"/>
                </a:moveTo>
                <a:lnTo>
                  <a:pt x="3852353" y="0"/>
                </a:lnTo>
                <a:lnTo>
                  <a:pt x="3852353" y="4396408"/>
                </a:lnTo>
                <a:lnTo>
                  <a:pt x="0" y="43964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7900" y="514350"/>
            <a:ext cx="4114800" cy="571500"/>
          </a:xfrm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ypes </a:t>
            </a:r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Hypervisor</a:t>
            </a:r>
            <a:endParaRPr lang="en-US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799" y="1661337"/>
            <a:ext cx="3958857" cy="3091415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“Type 1” (or “bare metal</a:t>
            </a: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”)</a:t>
            </a:r>
          </a:p>
          <a:p>
            <a:endParaRPr lang="en-US" sz="24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bg1"/>
              </a:buClr>
              <a:buSzPct val="140000"/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cts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like a lightweight operating system </a:t>
            </a:r>
            <a:endParaRPr lang="en-US" sz="24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9700" indent="0">
              <a:buClr>
                <a:schemeClr val="bg1"/>
              </a:buClr>
              <a:buSzPct val="140000"/>
              <a:buNone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bg1"/>
              </a:buClr>
              <a:buSzPct val="140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uns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directly on the host’s hardware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>
          <a:xfrm>
            <a:off x="4476306" y="1661338"/>
            <a:ext cx="3668233" cy="3091414"/>
          </a:xfrm>
        </p:spPr>
        <p:txBody>
          <a:bodyPr>
            <a:normAutofit/>
          </a:bodyPr>
          <a:lstStyle/>
          <a:p>
            <a:pPr marL="139700" indent="0">
              <a:buNone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“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 2” (or “hosted</a:t>
            </a: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”)</a:t>
            </a:r>
          </a:p>
          <a:p>
            <a:pPr marL="139700" indent="0">
              <a:buNone/>
            </a:pPr>
            <a:endParaRPr lang="en-US" sz="24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bg1"/>
              </a:buClr>
              <a:buSzPct val="140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uns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 a software layer on an operating system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4476306" y="1499191"/>
            <a:ext cx="0" cy="3253562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3"/>
          <p:cNvSpPr/>
          <p:nvPr/>
        </p:nvSpPr>
        <p:spPr>
          <a:xfrm>
            <a:off x="-216218" y="-718099"/>
            <a:ext cx="917227" cy="1033495"/>
          </a:xfrm>
          <a:custGeom>
            <a:avLst/>
            <a:gdLst/>
            <a:ahLst/>
            <a:cxnLst/>
            <a:rect l="l" t="t" r="r" b="b"/>
            <a:pathLst>
              <a:path w="1834454" h="2066990" extrusionOk="0">
                <a:moveTo>
                  <a:pt x="0" y="0"/>
                </a:moveTo>
                <a:lnTo>
                  <a:pt x="1834454" y="0"/>
                </a:lnTo>
                <a:lnTo>
                  <a:pt x="1834454" y="2066990"/>
                </a:lnTo>
                <a:lnTo>
                  <a:pt x="0" y="20669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10" name="Google Shape;310;p33"/>
          <p:cNvSpPr txBox="1"/>
          <p:nvPr/>
        </p:nvSpPr>
        <p:spPr>
          <a:xfrm>
            <a:off x="467160" y="1207075"/>
            <a:ext cx="1543050" cy="1651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marL="0" marR="0" lvl="0" indent="0" algn="ctr" rtl="0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33"/>
          <p:cNvSpPr/>
          <p:nvPr/>
        </p:nvSpPr>
        <p:spPr>
          <a:xfrm rot="3492260">
            <a:off x="4871199" y="-2625018"/>
            <a:ext cx="3847338" cy="4114800"/>
          </a:xfrm>
          <a:custGeom>
            <a:avLst/>
            <a:gdLst/>
            <a:ahLst/>
            <a:cxnLst/>
            <a:rect l="l" t="t" r="r" b="b"/>
            <a:pathLst>
              <a:path w="7694676" h="8229600" extrusionOk="0">
                <a:moveTo>
                  <a:pt x="0" y="0"/>
                </a:moveTo>
                <a:lnTo>
                  <a:pt x="7694676" y="0"/>
                </a:lnTo>
                <a:lnTo>
                  <a:pt x="769467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15" name="Google Shape;315;p33"/>
          <p:cNvSpPr/>
          <p:nvPr/>
        </p:nvSpPr>
        <p:spPr>
          <a:xfrm>
            <a:off x="-339114" y="4783796"/>
            <a:ext cx="2337952" cy="2510552"/>
          </a:xfrm>
          <a:custGeom>
            <a:avLst/>
            <a:gdLst/>
            <a:ahLst/>
            <a:cxnLst/>
            <a:rect l="l" t="t" r="r" b="b"/>
            <a:pathLst>
              <a:path w="4675904" h="5021105" extrusionOk="0">
                <a:moveTo>
                  <a:pt x="0" y="0"/>
                </a:moveTo>
                <a:lnTo>
                  <a:pt x="4675904" y="0"/>
                </a:lnTo>
                <a:lnTo>
                  <a:pt x="4675904" y="5021105"/>
                </a:lnTo>
                <a:lnTo>
                  <a:pt x="0" y="5021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5823" y="701749"/>
            <a:ext cx="4643441" cy="798298"/>
          </a:xfrm>
        </p:spPr>
        <p:txBody>
          <a:bodyPr>
            <a:normAutofit fontScale="90000"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Servers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161" y="1669312"/>
            <a:ext cx="7964458" cy="2955851"/>
          </a:xfrm>
        </p:spPr>
        <p:txBody>
          <a:bodyPr/>
          <a:lstStyle/>
          <a:p>
            <a:pPr>
              <a:buClr>
                <a:schemeClr val="bg1"/>
              </a:buClr>
              <a:buSzPct val="140000"/>
            </a:pP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server is a computer or system that provides resources, data, services, or programs to other computers, </a:t>
            </a: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known as clients, over a network.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4"/>
          <p:cNvSpPr/>
          <p:nvPr/>
        </p:nvSpPr>
        <p:spPr>
          <a:xfrm rot="7988417">
            <a:off x="-2401279" y="-3468885"/>
            <a:ext cx="3831907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6" y="0"/>
                </a:lnTo>
                <a:lnTo>
                  <a:pt x="766381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3" name="Google Shape;333;p34"/>
          <p:cNvSpPr/>
          <p:nvPr/>
        </p:nvSpPr>
        <p:spPr>
          <a:xfrm rot="-3270957">
            <a:off x="7228046" y="-4086427"/>
            <a:ext cx="3831907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5" y="0"/>
                </a:lnTo>
                <a:lnTo>
                  <a:pt x="76638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4" name="Google Shape;334;p34"/>
          <p:cNvSpPr/>
          <p:nvPr/>
        </p:nvSpPr>
        <p:spPr>
          <a:xfrm>
            <a:off x="760943" y="5000315"/>
            <a:ext cx="3831908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5" y="0"/>
                </a:lnTo>
                <a:lnTo>
                  <a:pt x="76638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8437" y="725362"/>
            <a:ext cx="6932428" cy="1029010"/>
          </a:xfrm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Major types of server hardware</a:t>
            </a: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8437" y="1754372"/>
            <a:ext cx="6049926" cy="2648646"/>
          </a:xfrm>
        </p:spPr>
        <p:txBody>
          <a:bodyPr/>
          <a:lstStyle/>
          <a:p>
            <a:pPr>
              <a:buClr>
                <a:schemeClr val="bg1"/>
              </a:buClr>
              <a:buSzPct val="140000"/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Racks</a:t>
            </a:r>
          </a:p>
          <a:p>
            <a:pPr>
              <a:buClr>
                <a:schemeClr val="bg1"/>
              </a:buClr>
              <a:buSzPct val="140000"/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Blades</a:t>
            </a:r>
          </a:p>
          <a:p>
            <a:pPr>
              <a:buClr>
                <a:schemeClr val="bg1"/>
              </a:buClr>
              <a:buSzPct val="140000"/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mainframes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4"/>
          <p:cNvSpPr/>
          <p:nvPr/>
        </p:nvSpPr>
        <p:spPr>
          <a:xfrm rot="7988417">
            <a:off x="-2443811" y="-3443303"/>
            <a:ext cx="3831907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6" y="0"/>
                </a:lnTo>
                <a:lnTo>
                  <a:pt x="766381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3" name="Google Shape;333;p34"/>
          <p:cNvSpPr/>
          <p:nvPr/>
        </p:nvSpPr>
        <p:spPr>
          <a:xfrm rot="-3270957">
            <a:off x="7366270" y="-3800585"/>
            <a:ext cx="3831907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5" y="0"/>
                </a:lnTo>
                <a:lnTo>
                  <a:pt x="76638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4" name="Google Shape;334;p34"/>
          <p:cNvSpPr/>
          <p:nvPr/>
        </p:nvSpPr>
        <p:spPr>
          <a:xfrm>
            <a:off x="760943" y="5000315"/>
            <a:ext cx="3831908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5" y="0"/>
                </a:lnTo>
                <a:lnTo>
                  <a:pt x="76638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439704"/>
            <a:ext cx="4114800" cy="571500"/>
          </a:xfrm>
        </p:spPr>
        <p:txBody>
          <a:bodyPr>
            <a:no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of Server</a:t>
            </a:r>
            <a:endParaRPr lang="en-US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6211" y="1542739"/>
            <a:ext cx="2404579" cy="321001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Clr>
                <a:schemeClr val="bg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Servers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File Servers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Servers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Servers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Mail Servers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Print Servers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DNS Servers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bg1"/>
              </a:buClr>
              <a:buSzPct val="120000"/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>
          <a:xfrm>
            <a:off x="3200429" y="1542739"/>
            <a:ext cx="2019300" cy="321001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Clr>
                <a:schemeClr val="bg1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Proxy Servers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FTP Servers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Game Servers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Virtual Servers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Chat Servers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 Servers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Backup Servers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8" name="Text Placeholder 3"/>
          <p:cNvSpPr txBox="1">
            <a:spLocks/>
          </p:cNvSpPr>
          <p:nvPr/>
        </p:nvSpPr>
        <p:spPr>
          <a:xfrm>
            <a:off x="5549367" y="1542739"/>
            <a:ext cx="3041739" cy="3210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lnSpc>
                <a:spcPct val="150000"/>
              </a:lnSpc>
              <a:buClr>
                <a:schemeClr val="bg1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 Servers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VoIP Servers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DHCP Servers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Servers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Remote Access Servers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Servers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SzPct val="130000"/>
              <a:buFont typeface="Arial" panose="020B0604020202020204" pitchFamily="34" charset="0"/>
              <a:buChar char="•"/>
            </a:pPr>
            <a:endParaRPr lang="en-US" sz="1800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bg1"/>
              </a:buClr>
              <a:buSzPct val="130000"/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292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4"/>
          <p:cNvSpPr/>
          <p:nvPr/>
        </p:nvSpPr>
        <p:spPr>
          <a:xfrm rot="7988417">
            <a:off x="-2305590" y="-3480027"/>
            <a:ext cx="3831907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6" y="0"/>
                </a:lnTo>
                <a:lnTo>
                  <a:pt x="766381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3" name="Google Shape;333;p34"/>
          <p:cNvSpPr/>
          <p:nvPr/>
        </p:nvSpPr>
        <p:spPr>
          <a:xfrm rot="-3270957">
            <a:off x="7345005" y="-3937478"/>
            <a:ext cx="3831907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5" y="0"/>
                </a:lnTo>
                <a:lnTo>
                  <a:pt x="76638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4" name="Google Shape;334;p34"/>
          <p:cNvSpPr/>
          <p:nvPr/>
        </p:nvSpPr>
        <p:spPr>
          <a:xfrm>
            <a:off x="760943" y="5000315"/>
            <a:ext cx="3831908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5" y="0"/>
                </a:lnTo>
                <a:lnTo>
                  <a:pt x="76638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3725" y="588560"/>
            <a:ext cx="4114800" cy="571500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 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64805" y="1382233"/>
            <a:ext cx="8511362" cy="2985090"/>
          </a:xfrm>
        </p:spPr>
        <p:txBody>
          <a:bodyPr>
            <a:normAutofit/>
          </a:bodyPr>
          <a:lstStyle/>
          <a:p>
            <a:pPr marL="139700" indent="0">
              <a:buNone/>
            </a:pPr>
            <a:endParaRPr lang="en-US" b="1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 that you can use to create virtual representations of servers, storage, networks, and other physical machines. </a:t>
            </a:r>
          </a:p>
        </p:txBody>
      </p:sp>
    </p:spTree>
    <p:extLst>
      <p:ext uri="{BB962C8B-B14F-4D97-AF65-F5344CB8AC3E}">
        <p14:creationId xmlns:p14="http://schemas.microsoft.com/office/powerpoint/2010/main" val="2470736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/>
        </p:nvSpPr>
        <p:spPr>
          <a:xfrm>
            <a:off x="3408076" y="2439025"/>
            <a:ext cx="24588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Hypervisor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Servers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</a:t>
            </a: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Google Shape;159;p24"/>
          <p:cNvSpPr/>
          <p:nvPr/>
        </p:nvSpPr>
        <p:spPr>
          <a:xfrm>
            <a:off x="5720238" y="4613371"/>
            <a:ext cx="3543664" cy="3639193"/>
          </a:xfrm>
          <a:custGeom>
            <a:avLst/>
            <a:gdLst/>
            <a:ahLst/>
            <a:cxnLst/>
            <a:rect l="l" t="t" r="r" b="b"/>
            <a:pathLst>
              <a:path w="7087327" h="7278385" extrusionOk="0">
                <a:moveTo>
                  <a:pt x="0" y="0"/>
                </a:moveTo>
                <a:lnTo>
                  <a:pt x="7087327" y="0"/>
                </a:lnTo>
                <a:lnTo>
                  <a:pt x="7087327" y="7278385"/>
                </a:lnTo>
                <a:lnTo>
                  <a:pt x="0" y="72783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60" name="Google Shape;160;p24"/>
          <p:cNvSpPr/>
          <p:nvPr/>
        </p:nvSpPr>
        <p:spPr>
          <a:xfrm>
            <a:off x="8193818" y="-2817925"/>
            <a:ext cx="3903916" cy="4114800"/>
          </a:xfrm>
          <a:custGeom>
            <a:avLst/>
            <a:gdLst/>
            <a:ahLst/>
            <a:cxnLst/>
            <a:rect l="l" t="t" r="r" b="b"/>
            <a:pathLst>
              <a:path w="7807833" h="8229600" extrusionOk="0">
                <a:moveTo>
                  <a:pt x="0" y="0"/>
                </a:moveTo>
                <a:lnTo>
                  <a:pt x="7807833" y="0"/>
                </a:lnTo>
                <a:lnTo>
                  <a:pt x="780783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61" name="Google Shape;161;p24"/>
          <p:cNvSpPr txBox="1"/>
          <p:nvPr/>
        </p:nvSpPr>
        <p:spPr>
          <a:xfrm>
            <a:off x="543104" y="-107743"/>
            <a:ext cx="8445300" cy="846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dirty="0" smtClean="0">
                <a:solidFill>
                  <a:srgbClr val="2EDDD3"/>
                </a:solidFill>
                <a:latin typeface="Montserrat Black"/>
                <a:sym typeface="Montserrat Black"/>
              </a:rPr>
              <a:t>O</a:t>
            </a:r>
            <a:r>
              <a:rPr lang="en" sz="5500" b="1" dirty="0" smtClean="0">
                <a:solidFill>
                  <a:srgbClr val="2EDDD3"/>
                </a:solidFill>
                <a:latin typeface="Montserrat Black"/>
                <a:sym typeface="Montserrat Black"/>
              </a:rPr>
              <a:t>utline </a:t>
            </a:r>
            <a:endParaRPr sz="700" dirty="0"/>
          </a:p>
        </p:txBody>
      </p:sp>
      <p:sp>
        <p:nvSpPr>
          <p:cNvPr id="162" name="Google Shape;162;p24"/>
          <p:cNvSpPr txBox="1"/>
          <p:nvPr/>
        </p:nvSpPr>
        <p:spPr>
          <a:xfrm>
            <a:off x="349311" y="2358419"/>
            <a:ext cx="2917182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DNS</a:t>
            </a: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</a:t>
            </a: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GPO</a:t>
            </a: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COMPUTER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Domain 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replication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3" name="Google Shape;163;p24"/>
          <p:cNvSpPr txBox="1"/>
          <p:nvPr/>
        </p:nvSpPr>
        <p:spPr>
          <a:xfrm>
            <a:off x="6232731" y="2403514"/>
            <a:ext cx="2211300" cy="98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traditional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converged 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hyper converged</a:t>
            </a:r>
          </a:p>
          <a:p>
            <a: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Google Shape;164;p24"/>
          <p:cNvSpPr txBox="1"/>
          <p:nvPr/>
        </p:nvSpPr>
        <p:spPr>
          <a:xfrm>
            <a:off x="5467177" y="1855106"/>
            <a:ext cx="3561977" cy="360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sz="1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Data 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center I</a:t>
            </a:r>
            <a:r>
              <a:rPr lang="en-US" sz="1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nfrastructure</a:t>
            </a:r>
            <a:endParaRPr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5" name="Google Shape;165;p24"/>
          <p:cNvSpPr txBox="1"/>
          <p:nvPr/>
        </p:nvSpPr>
        <p:spPr>
          <a:xfrm>
            <a:off x="207728" y="1844509"/>
            <a:ext cx="1883100" cy="720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Active directory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35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8" y="-1"/>
            <a:ext cx="8229601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5" name="Google Shape;345;p35"/>
          <p:cNvGrpSpPr/>
          <p:nvPr/>
        </p:nvGrpSpPr>
        <p:grpSpPr>
          <a:xfrm>
            <a:off x="1348874" y="1461950"/>
            <a:ext cx="6446253" cy="2710121"/>
            <a:chOff x="0" y="-57150"/>
            <a:chExt cx="3395557" cy="1427553"/>
          </a:xfrm>
        </p:grpSpPr>
        <p:sp>
          <p:nvSpPr>
            <p:cNvPr id="346" name="Google Shape;346;p35"/>
            <p:cNvSpPr/>
            <p:nvPr/>
          </p:nvSpPr>
          <p:spPr>
            <a:xfrm>
              <a:off x="0" y="0"/>
              <a:ext cx="3395557" cy="1370403"/>
            </a:xfrm>
            <a:custGeom>
              <a:avLst/>
              <a:gdLst/>
              <a:ahLst/>
              <a:cxnLst/>
              <a:rect l="l" t="t" r="r" b="b"/>
              <a:pathLst>
                <a:path w="3395557" h="1370403" extrusionOk="0">
                  <a:moveTo>
                    <a:pt x="31226" y="0"/>
                  </a:moveTo>
                  <a:lnTo>
                    <a:pt x="3364331" y="0"/>
                  </a:lnTo>
                  <a:cubicBezTo>
                    <a:pt x="3372613" y="0"/>
                    <a:pt x="3380555" y="3290"/>
                    <a:pt x="3386411" y="9146"/>
                  </a:cubicBezTo>
                  <a:cubicBezTo>
                    <a:pt x="3392267" y="15002"/>
                    <a:pt x="3395557" y="22944"/>
                    <a:pt x="3395557" y="31226"/>
                  </a:cubicBezTo>
                  <a:lnTo>
                    <a:pt x="3395557" y="1339177"/>
                  </a:lnTo>
                  <a:cubicBezTo>
                    <a:pt x="3395557" y="1347459"/>
                    <a:pt x="3392267" y="1355402"/>
                    <a:pt x="3386411" y="1361258"/>
                  </a:cubicBezTo>
                  <a:cubicBezTo>
                    <a:pt x="3380555" y="1367114"/>
                    <a:pt x="3372613" y="1370403"/>
                    <a:pt x="3364331" y="1370403"/>
                  </a:cubicBezTo>
                  <a:lnTo>
                    <a:pt x="31226" y="1370403"/>
                  </a:lnTo>
                  <a:cubicBezTo>
                    <a:pt x="13980" y="1370403"/>
                    <a:pt x="0" y="1356423"/>
                    <a:pt x="0" y="1339177"/>
                  </a:cubicBezTo>
                  <a:lnTo>
                    <a:pt x="0" y="31226"/>
                  </a:lnTo>
                  <a:cubicBezTo>
                    <a:pt x="0" y="22944"/>
                    <a:pt x="3290" y="15002"/>
                    <a:pt x="9146" y="9146"/>
                  </a:cubicBezTo>
                  <a:cubicBezTo>
                    <a:pt x="15002" y="3290"/>
                    <a:pt x="22944" y="0"/>
                    <a:pt x="31226" y="0"/>
                  </a:cubicBezTo>
                  <a:close/>
                </a:path>
              </a:pathLst>
            </a:custGeom>
            <a:gradFill>
              <a:gsLst>
                <a:gs pos="0">
                  <a:srgbClr val="19010F">
                    <a:alpha val="50980"/>
                  </a:srgbClr>
                </a:gs>
                <a:gs pos="100000">
                  <a:srgbClr val="2E747D">
                    <a:alpha val="5098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5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8" name="Google Shape;348;p35"/>
          <p:cNvSpPr/>
          <p:nvPr/>
        </p:nvSpPr>
        <p:spPr>
          <a:xfrm>
            <a:off x="3753740" y="514350"/>
            <a:ext cx="1641283" cy="1639231"/>
          </a:xfrm>
          <a:custGeom>
            <a:avLst/>
            <a:gdLst/>
            <a:ahLst/>
            <a:cxnLst/>
            <a:rect l="l" t="t" r="r" b="b"/>
            <a:pathLst>
              <a:path w="3282565" h="3278462" extrusionOk="0">
                <a:moveTo>
                  <a:pt x="0" y="0"/>
                </a:moveTo>
                <a:lnTo>
                  <a:pt x="3282565" y="0"/>
                </a:lnTo>
                <a:lnTo>
                  <a:pt x="3282565" y="3278462"/>
                </a:lnTo>
                <a:lnTo>
                  <a:pt x="0" y="32784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49" name="Google Shape;349;p35"/>
          <p:cNvSpPr txBox="1"/>
          <p:nvPr/>
        </p:nvSpPr>
        <p:spPr>
          <a:xfrm>
            <a:off x="1374176" y="2216958"/>
            <a:ext cx="6125561" cy="1878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10998"/>
              </a:lnSpc>
            </a:pPr>
            <a:r>
              <a:rPr lang="en-US" sz="5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center </a:t>
            </a:r>
            <a:r>
              <a:rPr lang="en-US" sz="55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Infrastructure </a:t>
            </a:r>
            <a:endParaRPr sz="55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0" name="Google Shape;350;p35"/>
          <p:cNvSpPr/>
          <p:nvPr/>
        </p:nvSpPr>
        <p:spPr>
          <a:xfrm>
            <a:off x="-2130047" y="4095934"/>
            <a:ext cx="4006787" cy="4114800"/>
          </a:xfrm>
          <a:custGeom>
            <a:avLst/>
            <a:gdLst/>
            <a:ahLst/>
            <a:cxnLst/>
            <a:rect l="l" t="t" r="r" b="b"/>
            <a:pathLst>
              <a:path w="8013573" h="8229600" extrusionOk="0">
                <a:moveTo>
                  <a:pt x="0" y="0"/>
                </a:moveTo>
                <a:lnTo>
                  <a:pt x="8013573" y="0"/>
                </a:lnTo>
                <a:lnTo>
                  <a:pt x="80135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51" name="Google Shape;351;p35"/>
          <p:cNvSpPr/>
          <p:nvPr/>
        </p:nvSpPr>
        <p:spPr>
          <a:xfrm rot="-7294032">
            <a:off x="-2130046" y="-3054863"/>
            <a:ext cx="4006787" cy="4114800"/>
          </a:xfrm>
          <a:custGeom>
            <a:avLst/>
            <a:gdLst/>
            <a:ahLst/>
            <a:cxnLst/>
            <a:rect l="l" t="t" r="r" b="b"/>
            <a:pathLst>
              <a:path w="8013573" h="8229600" extrusionOk="0">
                <a:moveTo>
                  <a:pt x="0" y="0"/>
                </a:moveTo>
                <a:lnTo>
                  <a:pt x="8013573" y="0"/>
                </a:lnTo>
                <a:lnTo>
                  <a:pt x="80135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52" name="Google Shape;352;p35"/>
          <p:cNvSpPr/>
          <p:nvPr/>
        </p:nvSpPr>
        <p:spPr>
          <a:xfrm rot="-7294032">
            <a:off x="8243334" y="-2159740"/>
            <a:ext cx="4006787" cy="4114800"/>
          </a:xfrm>
          <a:custGeom>
            <a:avLst/>
            <a:gdLst/>
            <a:ahLst/>
            <a:cxnLst/>
            <a:rect l="l" t="t" r="r" b="b"/>
            <a:pathLst>
              <a:path w="8013573" h="8229600" extrusionOk="0">
                <a:moveTo>
                  <a:pt x="0" y="0"/>
                </a:moveTo>
                <a:lnTo>
                  <a:pt x="8013573" y="0"/>
                </a:lnTo>
                <a:lnTo>
                  <a:pt x="80135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54" name="Google Shape;354;p35"/>
          <p:cNvSpPr txBox="1"/>
          <p:nvPr/>
        </p:nvSpPr>
        <p:spPr>
          <a:xfrm>
            <a:off x="3917317" y="868058"/>
            <a:ext cx="1314129" cy="879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sz="7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6"/>
          <p:cNvSpPr/>
          <p:nvPr/>
        </p:nvSpPr>
        <p:spPr>
          <a:xfrm>
            <a:off x="406954" y="4577538"/>
            <a:ext cx="749296" cy="748359"/>
          </a:xfrm>
          <a:custGeom>
            <a:avLst/>
            <a:gdLst/>
            <a:ahLst/>
            <a:cxnLst/>
            <a:rect l="l" t="t" r="r" b="b"/>
            <a:pathLst>
              <a:path w="1498592" h="1496718" extrusionOk="0">
                <a:moveTo>
                  <a:pt x="0" y="0"/>
                </a:moveTo>
                <a:lnTo>
                  <a:pt x="1498592" y="0"/>
                </a:lnTo>
                <a:lnTo>
                  <a:pt x="1498592" y="1496718"/>
                </a:lnTo>
                <a:lnTo>
                  <a:pt x="0" y="14967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66" name="Google Shape;366;p36"/>
          <p:cNvSpPr/>
          <p:nvPr/>
        </p:nvSpPr>
        <p:spPr>
          <a:xfrm>
            <a:off x="8593959" y="-1462473"/>
            <a:ext cx="2977043" cy="2924945"/>
          </a:xfrm>
          <a:custGeom>
            <a:avLst/>
            <a:gdLst/>
            <a:ahLst/>
            <a:cxnLst/>
            <a:rect l="l" t="t" r="r" b="b"/>
            <a:pathLst>
              <a:path w="5954087" h="5849890" extrusionOk="0">
                <a:moveTo>
                  <a:pt x="0" y="0"/>
                </a:moveTo>
                <a:lnTo>
                  <a:pt x="5954086" y="0"/>
                </a:lnTo>
                <a:lnTo>
                  <a:pt x="5954086" y="5849890"/>
                </a:lnTo>
                <a:lnTo>
                  <a:pt x="0" y="5849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67" name="Google Shape;367;p36"/>
          <p:cNvSpPr/>
          <p:nvPr/>
        </p:nvSpPr>
        <p:spPr>
          <a:xfrm>
            <a:off x="-2647436" y="-1462473"/>
            <a:ext cx="2977044" cy="2924945"/>
          </a:xfrm>
          <a:custGeom>
            <a:avLst/>
            <a:gdLst/>
            <a:ahLst/>
            <a:cxnLst/>
            <a:rect l="l" t="t" r="r" b="b"/>
            <a:pathLst>
              <a:path w="5954087" h="5849890" extrusionOk="0">
                <a:moveTo>
                  <a:pt x="0" y="0"/>
                </a:moveTo>
                <a:lnTo>
                  <a:pt x="5954087" y="0"/>
                </a:lnTo>
                <a:lnTo>
                  <a:pt x="5954087" y="5849890"/>
                </a:lnTo>
                <a:lnTo>
                  <a:pt x="0" y="5849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6250" y="882502"/>
            <a:ext cx="5935666" cy="719451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Traditiona</a:t>
            </a:r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9608" y="1846573"/>
            <a:ext cx="8474149" cy="2486343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SzPct val="120000"/>
            </a:pPr>
            <a:r>
              <a:rPr lang="en-US" sz="32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Computer, storage and network components are physically distinct and managed separately from each other.</a:t>
            </a: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6"/>
          <p:cNvSpPr/>
          <p:nvPr/>
        </p:nvSpPr>
        <p:spPr>
          <a:xfrm>
            <a:off x="406954" y="4577538"/>
            <a:ext cx="749296" cy="748359"/>
          </a:xfrm>
          <a:custGeom>
            <a:avLst/>
            <a:gdLst/>
            <a:ahLst/>
            <a:cxnLst/>
            <a:rect l="l" t="t" r="r" b="b"/>
            <a:pathLst>
              <a:path w="1498592" h="1496718" extrusionOk="0">
                <a:moveTo>
                  <a:pt x="0" y="0"/>
                </a:moveTo>
                <a:lnTo>
                  <a:pt x="1498592" y="0"/>
                </a:lnTo>
                <a:lnTo>
                  <a:pt x="1498592" y="1496718"/>
                </a:lnTo>
                <a:lnTo>
                  <a:pt x="0" y="14967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66" name="Google Shape;366;p36"/>
          <p:cNvSpPr/>
          <p:nvPr/>
        </p:nvSpPr>
        <p:spPr>
          <a:xfrm>
            <a:off x="8647122" y="-1200682"/>
            <a:ext cx="2977043" cy="2924945"/>
          </a:xfrm>
          <a:custGeom>
            <a:avLst/>
            <a:gdLst/>
            <a:ahLst/>
            <a:cxnLst/>
            <a:rect l="l" t="t" r="r" b="b"/>
            <a:pathLst>
              <a:path w="5954087" h="5849890" extrusionOk="0">
                <a:moveTo>
                  <a:pt x="0" y="0"/>
                </a:moveTo>
                <a:lnTo>
                  <a:pt x="5954086" y="0"/>
                </a:lnTo>
                <a:lnTo>
                  <a:pt x="5954086" y="5849890"/>
                </a:lnTo>
                <a:lnTo>
                  <a:pt x="0" y="5849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67" name="Google Shape;367;p36"/>
          <p:cNvSpPr/>
          <p:nvPr/>
        </p:nvSpPr>
        <p:spPr>
          <a:xfrm>
            <a:off x="-2764393" y="-1462473"/>
            <a:ext cx="2977044" cy="2924945"/>
          </a:xfrm>
          <a:custGeom>
            <a:avLst/>
            <a:gdLst/>
            <a:ahLst/>
            <a:cxnLst/>
            <a:rect l="l" t="t" r="r" b="b"/>
            <a:pathLst>
              <a:path w="5954087" h="5849890" extrusionOk="0">
                <a:moveTo>
                  <a:pt x="0" y="0"/>
                </a:moveTo>
                <a:lnTo>
                  <a:pt x="5954087" y="0"/>
                </a:lnTo>
                <a:lnTo>
                  <a:pt x="5954087" y="5849890"/>
                </a:lnTo>
                <a:lnTo>
                  <a:pt x="0" y="5849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6250" y="882502"/>
            <a:ext cx="5935666" cy="719451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Converged </a:t>
            </a:r>
            <a:endParaRPr 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2651" y="1846574"/>
            <a:ext cx="8793126" cy="2730964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SzPct val="110000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Computer, storage and network components are </a:t>
            </a:r>
            <a:r>
              <a:rPr lang="en-US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still physically distinct</a:t>
            </a:r>
          </a:p>
          <a:p>
            <a:pPr>
              <a:buClr>
                <a:schemeClr val="bg1"/>
              </a:buClr>
              <a:buSzPct val="110000"/>
            </a:pPr>
            <a:r>
              <a:rPr lang="en-US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Consolidated in a box </a:t>
            </a:r>
          </a:p>
          <a:p>
            <a:pPr>
              <a:buClr>
                <a:schemeClr val="bg1"/>
              </a:buClr>
              <a:buSzPct val="110000"/>
            </a:pPr>
            <a:r>
              <a:rPr lang="en-US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Managed from a single point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0566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6"/>
          <p:cNvSpPr/>
          <p:nvPr/>
        </p:nvSpPr>
        <p:spPr>
          <a:xfrm>
            <a:off x="406954" y="4577538"/>
            <a:ext cx="749296" cy="748359"/>
          </a:xfrm>
          <a:custGeom>
            <a:avLst/>
            <a:gdLst/>
            <a:ahLst/>
            <a:cxnLst/>
            <a:rect l="l" t="t" r="r" b="b"/>
            <a:pathLst>
              <a:path w="1498592" h="1496718" extrusionOk="0">
                <a:moveTo>
                  <a:pt x="0" y="0"/>
                </a:moveTo>
                <a:lnTo>
                  <a:pt x="1498592" y="0"/>
                </a:lnTo>
                <a:lnTo>
                  <a:pt x="1498592" y="1496718"/>
                </a:lnTo>
                <a:lnTo>
                  <a:pt x="0" y="14967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66" name="Google Shape;366;p36"/>
          <p:cNvSpPr/>
          <p:nvPr/>
        </p:nvSpPr>
        <p:spPr>
          <a:xfrm>
            <a:off x="8710918" y="-1494825"/>
            <a:ext cx="2977043" cy="2924945"/>
          </a:xfrm>
          <a:custGeom>
            <a:avLst/>
            <a:gdLst/>
            <a:ahLst/>
            <a:cxnLst/>
            <a:rect l="l" t="t" r="r" b="b"/>
            <a:pathLst>
              <a:path w="5954087" h="5849890" extrusionOk="0">
                <a:moveTo>
                  <a:pt x="0" y="0"/>
                </a:moveTo>
                <a:lnTo>
                  <a:pt x="5954086" y="0"/>
                </a:lnTo>
                <a:lnTo>
                  <a:pt x="5954086" y="5849890"/>
                </a:lnTo>
                <a:lnTo>
                  <a:pt x="0" y="5849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67" name="Google Shape;367;p36"/>
          <p:cNvSpPr/>
          <p:nvPr/>
        </p:nvSpPr>
        <p:spPr>
          <a:xfrm>
            <a:off x="-2658742" y="-1462473"/>
            <a:ext cx="2977044" cy="2924945"/>
          </a:xfrm>
          <a:custGeom>
            <a:avLst/>
            <a:gdLst/>
            <a:ahLst/>
            <a:cxnLst/>
            <a:rect l="l" t="t" r="r" b="b"/>
            <a:pathLst>
              <a:path w="5954087" h="5849890" extrusionOk="0">
                <a:moveTo>
                  <a:pt x="0" y="0"/>
                </a:moveTo>
                <a:lnTo>
                  <a:pt x="5954087" y="0"/>
                </a:lnTo>
                <a:lnTo>
                  <a:pt x="5954087" y="5849890"/>
                </a:lnTo>
                <a:lnTo>
                  <a:pt x="0" y="5849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6250" y="384100"/>
            <a:ext cx="5935666" cy="719451"/>
          </a:xfrm>
        </p:spPr>
        <p:txBody>
          <a:bodyPr/>
          <a:lstStyle/>
          <a:p>
            <a:r>
              <a:rPr lang="en-US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Hyper Converged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6955" y="1307805"/>
            <a:ext cx="7960868" cy="3062175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Clr>
                <a:schemeClr val="bg1"/>
              </a:buClr>
              <a:buSzPct val="112000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rings 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computing, storage, and networking capabilities in a single </a:t>
            </a:r>
            <a:r>
              <a:rPr lang="en-US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unit. </a:t>
            </a:r>
          </a:p>
          <a:p>
            <a:pPr>
              <a:lnSpc>
                <a:spcPct val="150000"/>
              </a:lnSpc>
              <a:buClr>
                <a:schemeClr val="bg1"/>
              </a:buClr>
              <a:buSzPct val="112000"/>
            </a:pPr>
            <a:r>
              <a:rPr lang="en-US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not 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each component separately</a:t>
            </a:r>
            <a:r>
              <a:rPr lang="en-US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SzPct val="112000"/>
            </a:pPr>
            <a:r>
              <a:rPr lang="en-US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runs on a </a:t>
            </a:r>
            <a:r>
              <a:rPr lang="en-US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hypervisor.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7071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6"/>
          <p:cNvSpPr/>
          <p:nvPr/>
        </p:nvSpPr>
        <p:spPr>
          <a:xfrm>
            <a:off x="1572944" y="427065"/>
            <a:ext cx="5954907" cy="4602135"/>
          </a:xfrm>
          <a:custGeom>
            <a:avLst/>
            <a:gdLst/>
            <a:ahLst/>
            <a:cxnLst/>
            <a:rect l="l" t="t" r="r" b="b"/>
            <a:pathLst>
              <a:path w="6509826" h="6509826" extrusionOk="0">
                <a:moveTo>
                  <a:pt x="0" y="0"/>
                </a:moveTo>
                <a:lnTo>
                  <a:pt x="6509826" y="0"/>
                </a:lnTo>
                <a:lnTo>
                  <a:pt x="6509826" y="6509826"/>
                </a:lnTo>
                <a:lnTo>
                  <a:pt x="0" y="65098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360" name="Google Shape;360;p36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7011" y="1641582"/>
            <a:ext cx="2710350" cy="217309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63" name="Google Shape;363;p36"/>
          <p:cNvSpPr/>
          <p:nvPr/>
        </p:nvSpPr>
        <p:spPr>
          <a:xfrm>
            <a:off x="2738856" y="1228464"/>
            <a:ext cx="879828" cy="748359"/>
          </a:xfrm>
          <a:custGeom>
            <a:avLst/>
            <a:gdLst/>
            <a:ahLst/>
            <a:cxnLst/>
            <a:rect l="l" t="t" r="r" b="b"/>
            <a:pathLst>
              <a:path w="1498592" h="1496718" extrusionOk="0">
                <a:moveTo>
                  <a:pt x="0" y="0"/>
                </a:moveTo>
                <a:lnTo>
                  <a:pt x="1498592" y="0"/>
                </a:lnTo>
                <a:lnTo>
                  <a:pt x="1498592" y="1496719"/>
                </a:lnTo>
                <a:lnTo>
                  <a:pt x="0" y="14967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65" name="Google Shape;365;p36"/>
          <p:cNvSpPr/>
          <p:nvPr/>
        </p:nvSpPr>
        <p:spPr>
          <a:xfrm>
            <a:off x="364424" y="4524375"/>
            <a:ext cx="749296" cy="748359"/>
          </a:xfrm>
          <a:custGeom>
            <a:avLst/>
            <a:gdLst/>
            <a:ahLst/>
            <a:cxnLst/>
            <a:rect l="l" t="t" r="r" b="b"/>
            <a:pathLst>
              <a:path w="1498592" h="1496718" extrusionOk="0">
                <a:moveTo>
                  <a:pt x="0" y="0"/>
                </a:moveTo>
                <a:lnTo>
                  <a:pt x="1498592" y="0"/>
                </a:lnTo>
                <a:lnTo>
                  <a:pt x="1498592" y="1496718"/>
                </a:lnTo>
                <a:lnTo>
                  <a:pt x="0" y="14967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66" name="Google Shape;366;p36"/>
          <p:cNvSpPr/>
          <p:nvPr/>
        </p:nvSpPr>
        <p:spPr>
          <a:xfrm>
            <a:off x="8817243" y="-948122"/>
            <a:ext cx="2977043" cy="2924945"/>
          </a:xfrm>
          <a:custGeom>
            <a:avLst/>
            <a:gdLst/>
            <a:ahLst/>
            <a:cxnLst/>
            <a:rect l="l" t="t" r="r" b="b"/>
            <a:pathLst>
              <a:path w="5954087" h="5849890" extrusionOk="0">
                <a:moveTo>
                  <a:pt x="0" y="0"/>
                </a:moveTo>
                <a:lnTo>
                  <a:pt x="5954086" y="0"/>
                </a:lnTo>
                <a:lnTo>
                  <a:pt x="5954086" y="5849890"/>
                </a:lnTo>
                <a:lnTo>
                  <a:pt x="0" y="5849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67" name="Google Shape;367;p36"/>
          <p:cNvSpPr/>
          <p:nvPr/>
        </p:nvSpPr>
        <p:spPr>
          <a:xfrm>
            <a:off x="-2658833" y="-1322302"/>
            <a:ext cx="2977044" cy="2924945"/>
          </a:xfrm>
          <a:custGeom>
            <a:avLst/>
            <a:gdLst/>
            <a:ahLst/>
            <a:cxnLst/>
            <a:rect l="l" t="t" r="r" b="b"/>
            <a:pathLst>
              <a:path w="5954087" h="5849890" extrusionOk="0">
                <a:moveTo>
                  <a:pt x="0" y="0"/>
                </a:moveTo>
                <a:lnTo>
                  <a:pt x="5954087" y="0"/>
                </a:lnTo>
                <a:lnTo>
                  <a:pt x="5954087" y="5849890"/>
                </a:lnTo>
                <a:lnTo>
                  <a:pt x="0" y="5849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907038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5"/>
          <p:cNvPicPr preferRelativeResize="0"/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837" y="1777800"/>
            <a:ext cx="1706326" cy="2240175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>
                <a:alpha val="64000"/>
              </a:schemeClr>
            </a:glow>
          </a:effectLst>
          <a:scene3d>
            <a:camera prst="orthographicFront"/>
            <a:lightRig rig="threePt" dir="t"/>
          </a:scene3d>
          <a:sp3d>
            <a:bevelT/>
            <a:bevelB/>
          </a:sp3d>
        </p:spPr>
      </p:pic>
      <p:sp>
        <p:nvSpPr>
          <p:cNvPr id="174" name="Google Shape;174;p25"/>
          <p:cNvSpPr/>
          <p:nvPr/>
        </p:nvSpPr>
        <p:spPr>
          <a:xfrm>
            <a:off x="1673558" y="1141778"/>
            <a:ext cx="636817" cy="636022"/>
          </a:xfrm>
          <a:custGeom>
            <a:avLst/>
            <a:gdLst/>
            <a:ahLst/>
            <a:cxnLst/>
            <a:rect l="l" t="t" r="r" b="b"/>
            <a:pathLst>
              <a:path w="1273635" h="1272043" extrusionOk="0">
                <a:moveTo>
                  <a:pt x="0" y="0"/>
                </a:moveTo>
                <a:lnTo>
                  <a:pt x="1273635" y="0"/>
                </a:lnTo>
                <a:lnTo>
                  <a:pt x="1273635" y="1272043"/>
                </a:lnTo>
                <a:lnTo>
                  <a:pt x="0" y="12720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75" name="Google Shape;175;p25"/>
          <p:cNvSpPr/>
          <p:nvPr/>
        </p:nvSpPr>
        <p:spPr>
          <a:xfrm>
            <a:off x="4253592" y="1141778"/>
            <a:ext cx="636818" cy="636022"/>
          </a:xfrm>
          <a:custGeom>
            <a:avLst/>
            <a:gdLst/>
            <a:ahLst/>
            <a:cxnLst/>
            <a:rect l="l" t="t" r="r" b="b"/>
            <a:pathLst>
              <a:path w="1273635" h="1272043" extrusionOk="0">
                <a:moveTo>
                  <a:pt x="0" y="0"/>
                </a:moveTo>
                <a:lnTo>
                  <a:pt x="1273634" y="0"/>
                </a:lnTo>
                <a:lnTo>
                  <a:pt x="1273634" y="1272043"/>
                </a:lnTo>
                <a:lnTo>
                  <a:pt x="0" y="12720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76" name="Google Shape;176;p25"/>
          <p:cNvSpPr/>
          <p:nvPr/>
        </p:nvSpPr>
        <p:spPr>
          <a:xfrm>
            <a:off x="6831438" y="1141778"/>
            <a:ext cx="636818" cy="636022"/>
          </a:xfrm>
          <a:custGeom>
            <a:avLst/>
            <a:gdLst/>
            <a:ahLst/>
            <a:cxnLst/>
            <a:rect l="l" t="t" r="r" b="b"/>
            <a:pathLst>
              <a:path w="1273635" h="1272043" extrusionOk="0">
                <a:moveTo>
                  <a:pt x="0" y="0"/>
                </a:moveTo>
                <a:lnTo>
                  <a:pt x="1273635" y="0"/>
                </a:lnTo>
                <a:lnTo>
                  <a:pt x="1273635" y="1272043"/>
                </a:lnTo>
                <a:lnTo>
                  <a:pt x="0" y="12720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77" name="Google Shape;177;p25"/>
          <p:cNvSpPr/>
          <p:nvPr/>
        </p:nvSpPr>
        <p:spPr>
          <a:xfrm>
            <a:off x="8003002" y="324409"/>
            <a:ext cx="1501431" cy="1377563"/>
          </a:xfrm>
          <a:custGeom>
            <a:avLst/>
            <a:gdLst/>
            <a:ahLst/>
            <a:cxnLst/>
            <a:rect l="l" t="t" r="r" b="b"/>
            <a:pathLst>
              <a:path w="3002862" h="2755126" extrusionOk="0">
                <a:moveTo>
                  <a:pt x="0" y="0"/>
                </a:moveTo>
                <a:lnTo>
                  <a:pt x="3002862" y="0"/>
                </a:lnTo>
                <a:lnTo>
                  <a:pt x="3002862" y="2755126"/>
                </a:lnTo>
                <a:lnTo>
                  <a:pt x="0" y="27551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78" name="Google Shape;178;p25"/>
          <p:cNvSpPr/>
          <p:nvPr/>
        </p:nvSpPr>
        <p:spPr>
          <a:xfrm>
            <a:off x="-1625786" y="1141778"/>
            <a:ext cx="2371154" cy="4114800"/>
          </a:xfrm>
          <a:custGeom>
            <a:avLst/>
            <a:gdLst/>
            <a:ahLst/>
            <a:cxnLst/>
            <a:rect l="l" t="t" r="r" b="b"/>
            <a:pathLst>
              <a:path w="4742307" h="8229600" extrusionOk="0">
                <a:moveTo>
                  <a:pt x="0" y="0"/>
                </a:moveTo>
                <a:lnTo>
                  <a:pt x="4742307" y="0"/>
                </a:lnTo>
                <a:lnTo>
                  <a:pt x="474230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79" name="Google Shape;179;p25"/>
          <p:cNvSpPr txBox="1"/>
          <p:nvPr/>
        </p:nvSpPr>
        <p:spPr>
          <a:xfrm>
            <a:off x="1138811" y="4176031"/>
            <a:ext cx="1706310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smtClean="0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A</a:t>
            </a:r>
            <a:r>
              <a:rPr lang="en" sz="1500" b="0" i="0" u="none" strike="noStrike" cap="none" dirty="0" smtClean="0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ctive directory </a:t>
            </a:r>
            <a:endParaRPr sz="700" dirty="0"/>
          </a:p>
        </p:txBody>
      </p:sp>
      <p:sp>
        <p:nvSpPr>
          <p:cNvPr id="181" name="Google Shape;181;p25"/>
          <p:cNvSpPr txBox="1"/>
          <p:nvPr/>
        </p:nvSpPr>
        <p:spPr>
          <a:xfrm>
            <a:off x="3718846" y="4176031"/>
            <a:ext cx="1706310" cy="600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 i="0" u="none" strike="noStrike" cap="none" dirty="0" smtClean="0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Hypervisors and</a:t>
            </a:r>
          </a:p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 smtClean="0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Servers</a:t>
            </a:r>
            <a:endParaRPr sz="700" dirty="0"/>
          </a:p>
        </p:txBody>
      </p:sp>
      <p:sp>
        <p:nvSpPr>
          <p:cNvPr id="183" name="Google Shape;183;p25"/>
          <p:cNvSpPr txBox="1"/>
          <p:nvPr/>
        </p:nvSpPr>
        <p:spPr>
          <a:xfrm>
            <a:off x="6296692" y="4176031"/>
            <a:ext cx="1706310" cy="600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 smtClean="0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Data center Infrustructure </a:t>
            </a:r>
            <a:endParaRPr sz="700" dirty="0"/>
          </a:p>
        </p:txBody>
      </p:sp>
      <p:sp>
        <p:nvSpPr>
          <p:cNvPr id="185" name="Google Shape;185;p25"/>
          <p:cNvSpPr txBox="1"/>
          <p:nvPr/>
        </p:nvSpPr>
        <p:spPr>
          <a:xfrm>
            <a:off x="513660" y="221650"/>
            <a:ext cx="6862003" cy="939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 dirty="0" smtClean="0">
                <a:solidFill>
                  <a:srgbClr val="2EDDD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</a:t>
            </a:r>
            <a:r>
              <a:rPr lang="en" sz="5500" b="1" i="0" u="none" strike="noStrike" cap="none" dirty="0" smtClean="0">
                <a:solidFill>
                  <a:srgbClr val="2EDDD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ategory </a:t>
            </a:r>
            <a:endParaRPr sz="700" dirty="0"/>
          </a:p>
        </p:txBody>
      </p:sp>
      <p:sp>
        <p:nvSpPr>
          <p:cNvPr id="186" name="Google Shape;186;p25"/>
          <p:cNvSpPr txBox="1"/>
          <p:nvPr/>
        </p:nvSpPr>
        <p:spPr>
          <a:xfrm>
            <a:off x="1737026" y="1285056"/>
            <a:ext cx="509882" cy="335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sz="700" dirty="0"/>
          </a:p>
        </p:txBody>
      </p:sp>
      <p:sp>
        <p:nvSpPr>
          <p:cNvPr id="187" name="Google Shape;187;p25"/>
          <p:cNvSpPr txBox="1"/>
          <p:nvPr/>
        </p:nvSpPr>
        <p:spPr>
          <a:xfrm>
            <a:off x="4317059" y="1285056"/>
            <a:ext cx="509882" cy="335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sz="700" dirty="0"/>
          </a:p>
        </p:txBody>
      </p:sp>
      <p:sp>
        <p:nvSpPr>
          <p:cNvPr id="188" name="Google Shape;188;p25"/>
          <p:cNvSpPr txBox="1"/>
          <p:nvPr/>
        </p:nvSpPr>
        <p:spPr>
          <a:xfrm>
            <a:off x="6894906" y="1285056"/>
            <a:ext cx="509882" cy="335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sz="7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53" y="1763513"/>
            <a:ext cx="1881025" cy="2254462"/>
          </a:xfrm>
          <a:prstGeom prst="rect">
            <a:avLst/>
          </a:prstGeom>
          <a:effectLst>
            <a:glow rad="127000">
              <a:schemeClr val="accent1">
                <a:alpha val="0"/>
              </a:schemeClr>
            </a:glow>
            <a:outerShdw blurRad="76200" dist="63500" dir="5400000" sx="99000" sy="99000" algn="ctr" rotWithShape="0">
              <a:srgbClr val="000000">
                <a:alpha val="15000"/>
              </a:srgbClr>
            </a:outerShdw>
            <a:reflection stA="0" endPos="65000" dist="63500" dir="5400000" sy="-100000" algn="bl" rotWithShape="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0728" y="1763513"/>
            <a:ext cx="1518238" cy="2254462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65999"/>
            </a:blip>
            <a:stretch>
              <a:fillRect l="-54194" t="-74727" r="-50916" b="-68374"/>
            </a:stretch>
          </a:blipFill>
          <a:ln>
            <a:noFill/>
          </a:ln>
        </p:spPr>
      </p:sp>
      <p:grpSp>
        <p:nvGrpSpPr>
          <p:cNvPr id="194" name="Google Shape;194;p26"/>
          <p:cNvGrpSpPr/>
          <p:nvPr/>
        </p:nvGrpSpPr>
        <p:grpSpPr>
          <a:xfrm>
            <a:off x="1348874" y="1461950"/>
            <a:ext cx="6446253" cy="2710121"/>
            <a:chOff x="0" y="-57150"/>
            <a:chExt cx="3395557" cy="1427553"/>
          </a:xfrm>
        </p:grpSpPr>
        <p:sp>
          <p:nvSpPr>
            <p:cNvPr id="195" name="Google Shape;195;p26"/>
            <p:cNvSpPr/>
            <p:nvPr/>
          </p:nvSpPr>
          <p:spPr>
            <a:xfrm>
              <a:off x="0" y="0"/>
              <a:ext cx="3395557" cy="1370403"/>
            </a:xfrm>
            <a:custGeom>
              <a:avLst/>
              <a:gdLst/>
              <a:ahLst/>
              <a:cxnLst/>
              <a:rect l="l" t="t" r="r" b="b"/>
              <a:pathLst>
                <a:path w="3395557" h="1370403" extrusionOk="0">
                  <a:moveTo>
                    <a:pt x="31226" y="0"/>
                  </a:moveTo>
                  <a:lnTo>
                    <a:pt x="3364331" y="0"/>
                  </a:lnTo>
                  <a:cubicBezTo>
                    <a:pt x="3372613" y="0"/>
                    <a:pt x="3380555" y="3290"/>
                    <a:pt x="3386411" y="9146"/>
                  </a:cubicBezTo>
                  <a:cubicBezTo>
                    <a:pt x="3392267" y="15002"/>
                    <a:pt x="3395557" y="22944"/>
                    <a:pt x="3395557" y="31226"/>
                  </a:cubicBezTo>
                  <a:lnTo>
                    <a:pt x="3395557" y="1339177"/>
                  </a:lnTo>
                  <a:cubicBezTo>
                    <a:pt x="3395557" y="1347459"/>
                    <a:pt x="3392267" y="1355402"/>
                    <a:pt x="3386411" y="1361258"/>
                  </a:cubicBezTo>
                  <a:cubicBezTo>
                    <a:pt x="3380555" y="1367114"/>
                    <a:pt x="3372613" y="1370403"/>
                    <a:pt x="3364331" y="1370403"/>
                  </a:cubicBezTo>
                  <a:lnTo>
                    <a:pt x="31226" y="1370403"/>
                  </a:lnTo>
                  <a:cubicBezTo>
                    <a:pt x="13980" y="1370403"/>
                    <a:pt x="0" y="1356423"/>
                    <a:pt x="0" y="1339177"/>
                  </a:cubicBezTo>
                  <a:lnTo>
                    <a:pt x="0" y="31226"/>
                  </a:lnTo>
                  <a:cubicBezTo>
                    <a:pt x="0" y="22944"/>
                    <a:pt x="3290" y="15002"/>
                    <a:pt x="9146" y="9146"/>
                  </a:cubicBezTo>
                  <a:cubicBezTo>
                    <a:pt x="15002" y="3290"/>
                    <a:pt x="22944" y="0"/>
                    <a:pt x="31226" y="0"/>
                  </a:cubicBezTo>
                  <a:close/>
                </a:path>
              </a:pathLst>
            </a:custGeom>
            <a:gradFill>
              <a:gsLst>
                <a:gs pos="0">
                  <a:srgbClr val="19010F">
                    <a:alpha val="50980"/>
                  </a:srgbClr>
                </a:gs>
                <a:gs pos="100000">
                  <a:srgbClr val="2E747D">
                    <a:alpha val="5098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6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7" name="Google Shape;197;p26"/>
          <p:cNvSpPr/>
          <p:nvPr/>
        </p:nvSpPr>
        <p:spPr>
          <a:xfrm>
            <a:off x="3753740" y="514350"/>
            <a:ext cx="1641283" cy="1639231"/>
          </a:xfrm>
          <a:custGeom>
            <a:avLst/>
            <a:gdLst/>
            <a:ahLst/>
            <a:cxnLst/>
            <a:rect l="l" t="t" r="r" b="b"/>
            <a:pathLst>
              <a:path w="3282565" h="3278462" extrusionOk="0">
                <a:moveTo>
                  <a:pt x="0" y="0"/>
                </a:moveTo>
                <a:lnTo>
                  <a:pt x="3282565" y="0"/>
                </a:lnTo>
                <a:lnTo>
                  <a:pt x="3282565" y="3278462"/>
                </a:lnTo>
                <a:lnTo>
                  <a:pt x="0" y="32784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8" name="Google Shape;198;p26"/>
          <p:cNvSpPr txBox="1"/>
          <p:nvPr/>
        </p:nvSpPr>
        <p:spPr>
          <a:xfrm>
            <a:off x="2120399" y="2237255"/>
            <a:ext cx="6125561" cy="2400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6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Active directory</a:t>
            </a:r>
          </a:p>
          <a:p>
            <a:pPr lvl="0">
              <a:lnSpc>
                <a:spcPct val="130000"/>
              </a:lnSpc>
            </a:pPr>
            <a:endParaRPr lang="en-US" sz="6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0" name="Google Shape;200;p26"/>
          <p:cNvSpPr txBox="1"/>
          <p:nvPr/>
        </p:nvSpPr>
        <p:spPr>
          <a:xfrm>
            <a:off x="3917317" y="868058"/>
            <a:ext cx="1314129" cy="879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sz="700"/>
          </a:p>
        </p:txBody>
      </p:sp>
      <p:sp>
        <p:nvSpPr>
          <p:cNvPr id="201" name="Google Shape;201;p26"/>
          <p:cNvSpPr/>
          <p:nvPr/>
        </p:nvSpPr>
        <p:spPr>
          <a:xfrm>
            <a:off x="-2179992" y="2571750"/>
            <a:ext cx="4006787" cy="4114800"/>
          </a:xfrm>
          <a:custGeom>
            <a:avLst/>
            <a:gdLst/>
            <a:ahLst/>
            <a:cxnLst/>
            <a:rect l="l" t="t" r="r" b="b"/>
            <a:pathLst>
              <a:path w="8013573" h="8229600" extrusionOk="0">
                <a:moveTo>
                  <a:pt x="0" y="0"/>
                </a:moveTo>
                <a:lnTo>
                  <a:pt x="8013573" y="0"/>
                </a:lnTo>
                <a:lnTo>
                  <a:pt x="80135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02" name="Google Shape;202;p26"/>
          <p:cNvSpPr/>
          <p:nvPr/>
        </p:nvSpPr>
        <p:spPr>
          <a:xfrm>
            <a:off x="5791734" y="-2544354"/>
            <a:ext cx="4006787" cy="4114800"/>
          </a:xfrm>
          <a:custGeom>
            <a:avLst/>
            <a:gdLst/>
            <a:ahLst/>
            <a:cxnLst/>
            <a:rect l="l" t="t" r="r" b="b"/>
            <a:pathLst>
              <a:path w="8013573" h="8229600" extrusionOk="0">
                <a:moveTo>
                  <a:pt x="0" y="0"/>
                </a:moveTo>
                <a:lnTo>
                  <a:pt x="8013573" y="0"/>
                </a:lnTo>
                <a:lnTo>
                  <a:pt x="80135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7"/>
          <p:cNvSpPr/>
          <p:nvPr/>
        </p:nvSpPr>
        <p:spPr>
          <a:xfrm>
            <a:off x="8307473" y="3114400"/>
            <a:ext cx="3317557" cy="4114800"/>
          </a:xfrm>
          <a:custGeom>
            <a:avLst/>
            <a:gdLst/>
            <a:ahLst/>
            <a:cxnLst/>
            <a:rect l="l" t="t" r="r" b="b"/>
            <a:pathLst>
              <a:path w="6635115" h="8229600" extrusionOk="0">
                <a:moveTo>
                  <a:pt x="0" y="0"/>
                </a:moveTo>
                <a:lnTo>
                  <a:pt x="6635115" y="0"/>
                </a:lnTo>
                <a:lnTo>
                  <a:pt x="66351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2" name="Google Shape;212;p27"/>
          <p:cNvSpPr/>
          <p:nvPr/>
        </p:nvSpPr>
        <p:spPr>
          <a:xfrm>
            <a:off x="-2129268" y="3405077"/>
            <a:ext cx="3317557" cy="4114800"/>
          </a:xfrm>
          <a:custGeom>
            <a:avLst/>
            <a:gdLst/>
            <a:ahLst/>
            <a:cxnLst/>
            <a:rect l="l" t="t" r="r" b="b"/>
            <a:pathLst>
              <a:path w="6635115" h="8229600" extrusionOk="0">
                <a:moveTo>
                  <a:pt x="0" y="0"/>
                </a:moveTo>
                <a:lnTo>
                  <a:pt x="6635115" y="0"/>
                </a:lnTo>
                <a:lnTo>
                  <a:pt x="66351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3" name="Google Shape;213;p27"/>
          <p:cNvSpPr/>
          <p:nvPr/>
        </p:nvSpPr>
        <p:spPr>
          <a:xfrm rot="-3270957">
            <a:off x="-2492769" y="-3830358"/>
            <a:ext cx="3831908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5" y="0"/>
                </a:lnTo>
                <a:lnTo>
                  <a:pt x="76638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4" name="Google Shape;214;p27"/>
          <p:cNvSpPr/>
          <p:nvPr/>
        </p:nvSpPr>
        <p:spPr>
          <a:xfrm rot="-3270957">
            <a:off x="7228047" y="-3713402"/>
            <a:ext cx="3831907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5" y="0"/>
                </a:lnTo>
                <a:lnTo>
                  <a:pt x="76638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5" name="Google Shape;215;p27"/>
          <p:cNvSpPr txBox="1"/>
          <p:nvPr/>
        </p:nvSpPr>
        <p:spPr>
          <a:xfrm>
            <a:off x="1981214" y="2294560"/>
            <a:ext cx="5448272" cy="819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10998"/>
              </a:lnSpc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Active Directory stores information about objects on the network and makes this information easy for administrators and users to find and use. </a:t>
            </a:r>
            <a:endParaRPr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7"/>
          <p:cNvSpPr/>
          <p:nvPr/>
        </p:nvSpPr>
        <p:spPr>
          <a:xfrm>
            <a:off x="8307473" y="3114400"/>
            <a:ext cx="3317557" cy="4114800"/>
          </a:xfrm>
          <a:custGeom>
            <a:avLst/>
            <a:gdLst/>
            <a:ahLst/>
            <a:cxnLst/>
            <a:rect l="l" t="t" r="r" b="b"/>
            <a:pathLst>
              <a:path w="6635115" h="8229600" extrusionOk="0">
                <a:moveTo>
                  <a:pt x="0" y="0"/>
                </a:moveTo>
                <a:lnTo>
                  <a:pt x="6635115" y="0"/>
                </a:lnTo>
                <a:lnTo>
                  <a:pt x="66351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2" name="Google Shape;212;p27"/>
          <p:cNvSpPr/>
          <p:nvPr/>
        </p:nvSpPr>
        <p:spPr>
          <a:xfrm>
            <a:off x="-2129268" y="3405077"/>
            <a:ext cx="3317557" cy="4114800"/>
          </a:xfrm>
          <a:custGeom>
            <a:avLst/>
            <a:gdLst/>
            <a:ahLst/>
            <a:cxnLst/>
            <a:rect l="l" t="t" r="r" b="b"/>
            <a:pathLst>
              <a:path w="6635115" h="8229600" extrusionOk="0">
                <a:moveTo>
                  <a:pt x="0" y="0"/>
                </a:moveTo>
                <a:lnTo>
                  <a:pt x="6635115" y="0"/>
                </a:lnTo>
                <a:lnTo>
                  <a:pt x="66351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3" name="Google Shape;213;p27"/>
          <p:cNvSpPr/>
          <p:nvPr/>
        </p:nvSpPr>
        <p:spPr>
          <a:xfrm rot="-3270957">
            <a:off x="-2492769" y="-3830358"/>
            <a:ext cx="3831908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5" y="0"/>
                </a:lnTo>
                <a:lnTo>
                  <a:pt x="76638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4" name="Google Shape;214;p27"/>
          <p:cNvSpPr/>
          <p:nvPr/>
        </p:nvSpPr>
        <p:spPr>
          <a:xfrm rot="-3270957">
            <a:off x="7228047" y="-3713402"/>
            <a:ext cx="3831907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5" y="0"/>
                </a:lnTo>
                <a:lnTo>
                  <a:pt x="76638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5" name="Google Shape;215;p27"/>
          <p:cNvSpPr txBox="1"/>
          <p:nvPr/>
        </p:nvSpPr>
        <p:spPr>
          <a:xfrm>
            <a:off x="2023745" y="1229269"/>
            <a:ext cx="5448272" cy="3137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9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50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Is a Microsoft directory service that provides Centralized authentication and authorization to network recourses.</a:t>
            </a:r>
          </a:p>
          <a:p>
            <a:pPr lvl="1">
              <a:lnSpc>
                <a:spcPct val="150000"/>
              </a:lnSpc>
            </a:pPr>
            <a:endParaRPr lang="en-US" dirty="0">
              <a:solidFill>
                <a:schemeClr val="bg1"/>
              </a:solidFill>
            </a:endParaRP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Stores information about objects on the network and makes this information easy for administrators and users to find and use.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q"/>
            </a:pPr>
            <a:endParaRPr lang="en-US" dirty="0">
              <a:solidFill>
                <a:schemeClr val="bg1"/>
              </a:solidFill>
            </a:endParaRP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 Uses a structured data store as the basis for a logical, hierarchical organization of directory information.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q"/>
            </a:pPr>
            <a:endParaRPr lang="en-GB" sz="400" dirty="0">
              <a:solidFill>
                <a:schemeClr val="bg1"/>
              </a:solidFill>
            </a:endParaRPr>
          </a:p>
          <a:p>
            <a:pPr lvl="0" algn="just">
              <a:lnSpc>
                <a:spcPct val="110998"/>
              </a:lnSpc>
            </a:pPr>
            <a:endParaRPr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5191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7"/>
          <p:cNvSpPr/>
          <p:nvPr/>
        </p:nvSpPr>
        <p:spPr>
          <a:xfrm>
            <a:off x="8307473" y="3114400"/>
            <a:ext cx="3317557" cy="4114800"/>
          </a:xfrm>
          <a:custGeom>
            <a:avLst/>
            <a:gdLst/>
            <a:ahLst/>
            <a:cxnLst/>
            <a:rect l="l" t="t" r="r" b="b"/>
            <a:pathLst>
              <a:path w="6635115" h="8229600" extrusionOk="0">
                <a:moveTo>
                  <a:pt x="0" y="0"/>
                </a:moveTo>
                <a:lnTo>
                  <a:pt x="6635115" y="0"/>
                </a:lnTo>
                <a:lnTo>
                  <a:pt x="66351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2" name="Google Shape;212;p27"/>
          <p:cNvSpPr/>
          <p:nvPr/>
        </p:nvSpPr>
        <p:spPr>
          <a:xfrm>
            <a:off x="-2129268" y="3405077"/>
            <a:ext cx="3317557" cy="4114800"/>
          </a:xfrm>
          <a:custGeom>
            <a:avLst/>
            <a:gdLst/>
            <a:ahLst/>
            <a:cxnLst/>
            <a:rect l="l" t="t" r="r" b="b"/>
            <a:pathLst>
              <a:path w="6635115" h="8229600" extrusionOk="0">
                <a:moveTo>
                  <a:pt x="0" y="0"/>
                </a:moveTo>
                <a:lnTo>
                  <a:pt x="6635115" y="0"/>
                </a:lnTo>
                <a:lnTo>
                  <a:pt x="66351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3" name="Google Shape;213;p27"/>
          <p:cNvSpPr/>
          <p:nvPr/>
        </p:nvSpPr>
        <p:spPr>
          <a:xfrm rot="-3270957">
            <a:off x="-2492769" y="-3830358"/>
            <a:ext cx="3831908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5" y="0"/>
                </a:lnTo>
                <a:lnTo>
                  <a:pt x="76638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4" name="Google Shape;214;p27"/>
          <p:cNvSpPr/>
          <p:nvPr/>
        </p:nvSpPr>
        <p:spPr>
          <a:xfrm rot="-3270957">
            <a:off x="7228047" y="-3713402"/>
            <a:ext cx="3831907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5" y="0"/>
                </a:lnTo>
                <a:lnTo>
                  <a:pt x="76638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5" name="Google Shape;215;p27"/>
          <p:cNvSpPr txBox="1"/>
          <p:nvPr/>
        </p:nvSpPr>
        <p:spPr>
          <a:xfrm>
            <a:off x="1709530" y="1172817"/>
            <a:ext cx="5762487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chemeClr val="bg1"/>
                </a:solidFill>
              </a:rPr>
              <a:t>Components Of Active Directory</a:t>
            </a:r>
            <a:endParaRPr lang="en-US" sz="2000" dirty="0">
              <a:solidFill>
                <a:schemeClr val="bg1"/>
              </a:solidFill>
            </a:endParaRP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q"/>
            </a:pPr>
            <a:endParaRPr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3045" y="1634482"/>
            <a:ext cx="6058746" cy="269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623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ctive directory ou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488" y="2440275"/>
            <a:ext cx="4412512" cy="270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8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0512" y="-33325"/>
            <a:ext cx="4397511" cy="247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8"/>
          <p:cNvSpPr/>
          <p:nvPr/>
        </p:nvSpPr>
        <p:spPr>
          <a:xfrm rot="-10267807">
            <a:off x="3464336" y="-1161615"/>
            <a:ext cx="1501431" cy="1377563"/>
          </a:xfrm>
          <a:custGeom>
            <a:avLst/>
            <a:gdLst/>
            <a:ahLst/>
            <a:cxnLst/>
            <a:rect l="l" t="t" r="r" b="b"/>
            <a:pathLst>
              <a:path w="3002862" h="2755126" extrusionOk="0">
                <a:moveTo>
                  <a:pt x="0" y="0"/>
                </a:moveTo>
                <a:lnTo>
                  <a:pt x="3002863" y="0"/>
                </a:lnTo>
                <a:lnTo>
                  <a:pt x="3002863" y="2755126"/>
                </a:lnTo>
                <a:lnTo>
                  <a:pt x="0" y="27551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24" name="Google Shape;224;p28"/>
          <p:cNvSpPr/>
          <p:nvPr/>
        </p:nvSpPr>
        <p:spPr>
          <a:xfrm>
            <a:off x="8200639" y="4820777"/>
            <a:ext cx="1078499" cy="1078500"/>
          </a:xfrm>
          <a:custGeom>
            <a:avLst/>
            <a:gdLst/>
            <a:ahLst/>
            <a:cxnLst/>
            <a:rect l="l" t="t" r="r" b="b"/>
            <a:pathLst>
              <a:path w="2156999" h="2156999" extrusionOk="0">
                <a:moveTo>
                  <a:pt x="0" y="0"/>
                </a:moveTo>
                <a:lnTo>
                  <a:pt x="2156999" y="0"/>
                </a:lnTo>
                <a:lnTo>
                  <a:pt x="2156999" y="2156998"/>
                </a:lnTo>
                <a:lnTo>
                  <a:pt x="0" y="21569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25" name="Google Shape;225;p28"/>
          <p:cNvSpPr/>
          <p:nvPr/>
        </p:nvSpPr>
        <p:spPr>
          <a:xfrm>
            <a:off x="-815852" y="4820777"/>
            <a:ext cx="4466540" cy="4114800"/>
          </a:xfrm>
          <a:custGeom>
            <a:avLst/>
            <a:gdLst/>
            <a:ahLst/>
            <a:cxnLst/>
            <a:rect l="l" t="t" r="r" b="b"/>
            <a:pathLst>
              <a:path w="8933080" h="8229600" extrusionOk="0">
                <a:moveTo>
                  <a:pt x="0" y="0"/>
                </a:moveTo>
                <a:lnTo>
                  <a:pt x="8933080" y="0"/>
                </a:lnTo>
                <a:lnTo>
                  <a:pt x="893308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26" name="Google Shape;226;p28"/>
          <p:cNvSpPr txBox="1"/>
          <p:nvPr/>
        </p:nvSpPr>
        <p:spPr>
          <a:xfrm>
            <a:off x="510724" y="45795"/>
            <a:ext cx="3343785" cy="280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DNS</a:t>
            </a:r>
            <a:endParaRPr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7" name="Google Shape;227;p28"/>
          <p:cNvSpPr txBox="1"/>
          <p:nvPr/>
        </p:nvSpPr>
        <p:spPr>
          <a:xfrm>
            <a:off x="5101047" y="2631084"/>
            <a:ext cx="3343785" cy="320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Organizational Unit (OU) </a:t>
            </a:r>
            <a:endParaRPr sz="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8" name="Google Shape;228;p28"/>
          <p:cNvSpPr txBox="1"/>
          <p:nvPr/>
        </p:nvSpPr>
        <p:spPr>
          <a:xfrm>
            <a:off x="231116" y="434033"/>
            <a:ext cx="3903000" cy="1785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85750" lvl="1" indent="-28575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1800" b="0" i="0" u="none" strike="noStrike" cap="none" dirty="0" smtClean="0">
                <a:solidFill>
                  <a:schemeClr val="bg1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Active Directory Domain Services (AD DS) uses DNS as its domain controller location </a:t>
            </a:r>
            <a:r>
              <a:rPr 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mechanism.</a:t>
            </a:r>
          </a:p>
          <a:p>
            <a:pPr marL="285750" lvl="1" indent="-28575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1" indent="-28575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omain 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controllers use DNS to locate each other</a:t>
            </a:r>
            <a:r>
              <a:rPr 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 algn="just"/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1" indent="-28575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DNS 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part of the application layer of the TCP/IP reference model</a:t>
            </a:r>
          </a:p>
          <a:p>
            <a:pPr lvl="1" algn="just"/>
            <a:endParaRPr lang="en-US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9" name="Google Shape;229;p28"/>
          <p:cNvSpPr txBox="1"/>
          <p:nvPr/>
        </p:nvSpPr>
        <p:spPr>
          <a:xfrm>
            <a:off x="4805989" y="3141981"/>
            <a:ext cx="3933900" cy="1769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1450" lvl="1" indent="-171450" algn="just"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OUs are used to organize AD objects into logical administrative containers</a:t>
            </a:r>
            <a:r>
              <a:rPr lang="en-US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71450" lvl="1" indent="-171450" algn="just">
              <a:buFont typeface="Wingdings" panose="05000000000000000000" pitchFamily="2" charset="2"/>
              <a:buChar char="ü"/>
            </a:pPr>
            <a:r>
              <a:rPr lang="en-US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filesystem equivalent of OUs is folders. </a:t>
            </a:r>
            <a:endParaRPr lang="en-US" sz="16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lvl="1" indent="-17145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OUs can be organized into a hierarchy. </a:t>
            </a:r>
          </a:p>
          <a:p>
            <a:pPr marL="171450" lvl="1" indent="-171450" algn="just"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structure 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hierarchy of OUs reflects the functional (business structure) or physical divisions within an organization.</a:t>
            </a:r>
          </a:p>
          <a:p>
            <a:pPr marL="171450" lvl="1" indent="-171450" algn="just">
              <a:buFont typeface="Wingdings" panose="05000000000000000000" pitchFamily="2" charset="2"/>
              <a:buChar char="ü"/>
            </a:pPr>
            <a:endParaRPr sz="11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9"/>
          <p:cNvSpPr txBox="1"/>
          <p:nvPr/>
        </p:nvSpPr>
        <p:spPr>
          <a:xfrm>
            <a:off x="457201" y="1261724"/>
            <a:ext cx="7830188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85750" indent="-285750" algn="just">
              <a:buClr>
                <a:schemeClr val="bg1"/>
              </a:buClr>
              <a:buSzPct val="116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collection of Group Policy settings that defines what a system will look like and how it will behave for a defined group of users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43" name="Google Shape;243;p29"/>
          <p:cNvCxnSpPr/>
          <p:nvPr/>
        </p:nvCxnSpPr>
        <p:spPr>
          <a:xfrm>
            <a:off x="7987152" y="4793476"/>
            <a:ext cx="2084302" cy="0"/>
          </a:xfrm>
          <a:prstGeom prst="straightConnector1">
            <a:avLst/>
          </a:prstGeom>
          <a:noFill/>
          <a:ln w="1333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4" name="Google Shape;244;p29"/>
          <p:cNvSpPr/>
          <p:nvPr/>
        </p:nvSpPr>
        <p:spPr>
          <a:xfrm>
            <a:off x="7411071" y="4480978"/>
            <a:ext cx="662522" cy="662522"/>
          </a:xfrm>
          <a:custGeom>
            <a:avLst/>
            <a:gdLst/>
            <a:ahLst/>
            <a:cxnLst/>
            <a:rect l="l" t="t" r="r" b="b"/>
            <a:pathLst>
              <a:path w="1325044" h="1325044" extrusionOk="0">
                <a:moveTo>
                  <a:pt x="0" y="0"/>
                </a:moveTo>
                <a:lnTo>
                  <a:pt x="1325044" y="0"/>
                </a:lnTo>
                <a:lnTo>
                  <a:pt x="1325044" y="1325044"/>
                </a:lnTo>
                <a:lnTo>
                  <a:pt x="0" y="13250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248" name="Google Shape;248;p29"/>
          <p:cNvCxnSpPr/>
          <p:nvPr/>
        </p:nvCxnSpPr>
        <p:spPr>
          <a:xfrm>
            <a:off x="5765496" y="4787152"/>
            <a:ext cx="2084302" cy="0"/>
          </a:xfrm>
          <a:prstGeom prst="straightConnector1">
            <a:avLst/>
          </a:prstGeom>
          <a:noFill/>
          <a:ln w="1333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9" name="Google Shape;249;p29"/>
          <p:cNvSpPr/>
          <p:nvPr/>
        </p:nvSpPr>
        <p:spPr>
          <a:xfrm>
            <a:off x="5254070" y="4480978"/>
            <a:ext cx="662522" cy="662522"/>
          </a:xfrm>
          <a:custGeom>
            <a:avLst/>
            <a:gdLst/>
            <a:ahLst/>
            <a:cxnLst/>
            <a:rect l="l" t="t" r="r" b="b"/>
            <a:pathLst>
              <a:path w="1325044" h="1325044" extrusionOk="0">
                <a:moveTo>
                  <a:pt x="0" y="0"/>
                </a:moveTo>
                <a:lnTo>
                  <a:pt x="1325045" y="0"/>
                </a:lnTo>
                <a:lnTo>
                  <a:pt x="1325045" y="1325044"/>
                </a:lnTo>
                <a:lnTo>
                  <a:pt x="0" y="13250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250" name="Google Shape;250;p29"/>
          <p:cNvCxnSpPr/>
          <p:nvPr/>
        </p:nvCxnSpPr>
        <p:spPr>
          <a:xfrm>
            <a:off x="3597648" y="4787152"/>
            <a:ext cx="2084303" cy="0"/>
          </a:xfrm>
          <a:prstGeom prst="straightConnector1">
            <a:avLst/>
          </a:prstGeom>
          <a:noFill/>
          <a:ln w="1333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1" name="Google Shape;251;p29"/>
          <p:cNvSpPr/>
          <p:nvPr/>
        </p:nvSpPr>
        <p:spPr>
          <a:xfrm>
            <a:off x="3030960" y="4442172"/>
            <a:ext cx="662522" cy="662522"/>
          </a:xfrm>
          <a:custGeom>
            <a:avLst/>
            <a:gdLst/>
            <a:ahLst/>
            <a:cxnLst/>
            <a:rect l="l" t="t" r="r" b="b"/>
            <a:pathLst>
              <a:path w="1325044" h="1325044" extrusionOk="0">
                <a:moveTo>
                  <a:pt x="0" y="0"/>
                </a:moveTo>
                <a:lnTo>
                  <a:pt x="1325045" y="0"/>
                </a:lnTo>
                <a:lnTo>
                  <a:pt x="1325045" y="1325044"/>
                </a:lnTo>
                <a:lnTo>
                  <a:pt x="0" y="13250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252" name="Google Shape;252;p29"/>
          <p:cNvCxnSpPr/>
          <p:nvPr/>
        </p:nvCxnSpPr>
        <p:spPr>
          <a:xfrm>
            <a:off x="1372572" y="4787152"/>
            <a:ext cx="2084303" cy="0"/>
          </a:xfrm>
          <a:prstGeom prst="straightConnector1">
            <a:avLst/>
          </a:prstGeom>
          <a:noFill/>
          <a:ln w="1333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3" name="Google Shape;253;p29"/>
          <p:cNvSpPr/>
          <p:nvPr/>
        </p:nvSpPr>
        <p:spPr>
          <a:xfrm>
            <a:off x="908668" y="4442172"/>
            <a:ext cx="662522" cy="662522"/>
          </a:xfrm>
          <a:custGeom>
            <a:avLst/>
            <a:gdLst/>
            <a:ahLst/>
            <a:cxnLst/>
            <a:rect l="l" t="t" r="r" b="b"/>
            <a:pathLst>
              <a:path w="1325044" h="1325044" extrusionOk="0">
                <a:moveTo>
                  <a:pt x="0" y="0"/>
                </a:moveTo>
                <a:lnTo>
                  <a:pt x="1325044" y="0"/>
                </a:lnTo>
                <a:lnTo>
                  <a:pt x="1325044" y="1325044"/>
                </a:lnTo>
                <a:lnTo>
                  <a:pt x="0" y="13250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254" name="Google Shape;254;p29"/>
          <p:cNvCxnSpPr/>
          <p:nvPr/>
        </p:nvCxnSpPr>
        <p:spPr>
          <a:xfrm>
            <a:off x="-1529352" y="4782843"/>
            <a:ext cx="2870025" cy="0"/>
          </a:xfrm>
          <a:prstGeom prst="straightConnector1">
            <a:avLst/>
          </a:prstGeom>
          <a:noFill/>
          <a:ln w="1333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5" name="Google Shape;255;p29"/>
          <p:cNvSpPr/>
          <p:nvPr/>
        </p:nvSpPr>
        <p:spPr>
          <a:xfrm rot="-1651825">
            <a:off x="-2287108" y="-3338621"/>
            <a:ext cx="3831907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5" y="0"/>
                </a:lnTo>
                <a:lnTo>
                  <a:pt x="76638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56" name="Google Shape;256;p29"/>
          <p:cNvSpPr/>
          <p:nvPr/>
        </p:nvSpPr>
        <p:spPr>
          <a:xfrm rot="-1651825">
            <a:off x="8807612" y="-2499575"/>
            <a:ext cx="3831907" cy="4114800"/>
          </a:xfrm>
          <a:custGeom>
            <a:avLst/>
            <a:gdLst/>
            <a:ahLst/>
            <a:cxnLst/>
            <a:rect l="l" t="t" r="r" b="b"/>
            <a:pathLst>
              <a:path w="7663815" h="8229600" extrusionOk="0">
                <a:moveTo>
                  <a:pt x="0" y="0"/>
                </a:moveTo>
                <a:lnTo>
                  <a:pt x="7663815" y="0"/>
                </a:lnTo>
                <a:lnTo>
                  <a:pt x="76638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57" name="Google Shape;257;p29"/>
          <p:cNvSpPr txBox="1"/>
          <p:nvPr/>
        </p:nvSpPr>
        <p:spPr>
          <a:xfrm>
            <a:off x="-371155" y="516008"/>
            <a:ext cx="94869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/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Policy Object (GPO) </a:t>
            </a:r>
            <a:endParaRPr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5458</TotalTime>
  <Words>593</Words>
  <Application>Microsoft Office PowerPoint</Application>
  <PresentationFormat>On-screen Show (16:9)</PresentationFormat>
  <Paragraphs>121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Montserrat Black</vt:lpstr>
      <vt:lpstr>Wingdings</vt:lpstr>
      <vt:lpstr>Open Sans</vt:lpstr>
      <vt:lpstr>Calibri</vt:lpstr>
      <vt:lpstr>Times New Roman</vt:lpstr>
      <vt:lpstr>Open Sans Medium</vt:lpstr>
      <vt:lpstr>Poppins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Types of Hypervisor</vt:lpstr>
      <vt:lpstr>Servers </vt:lpstr>
      <vt:lpstr>Major types of server hardware </vt:lpstr>
      <vt:lpstr>Types of Server</vt:lpstr>
      <vt:lpstr>Virtualization </vt:lpstr>
      <vt:lpstr>PowerPoint Presentation</vt:lpstr>
      <vt:lpstr>Traditional</vt:lpstr>
      <vt:lpstr>Converged </vt:lpstr>
      <vt:lpstr>Hyper Converged 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Ababiya Tujuma</dc:creator>
  <cp:lastModifiedBy>Microsoft account</cp:lastModifiedBy>
  <cp:revision>53</cp:revision>
  <dcterms:modified xsi:type="dcterms:W3CDTF">2024-01-31T10:39:41Z</dcterms:modified>
</cp:coreProperties>
</file>